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82" r:id="rId2"/>
    <p:sldId id="338" r:id="rId3"/>
    <p:sldId id="281" r:id="rId4"/>
    <p:sldId id="257" r:id="rId5"/>
    <p:sldId id="274" r:id="rId6"/>
    <p:sldId id="258" r:id="rId7"/>
    <p:sldId id="265" r:id="rId8"/>
    <p:sldId id="259" r:id="rId9"/>
    <p:sldId id="261" r:id="rId10"/>
    <p:sldId id="262" r:id="rId11"/>
    <p:sldId id="263" r:id="rId12"/>
    <p:sldId id="280" r:id="rId13"/>
    <p:sldId id="269" r:id="rId14"/>
    <p:sldId id="264" r:id="rId15"/>
    <p:sldId id="287" r:id="rId16"/>
    <p:sldId id="288" r:id="rId17"/>
    <p:sldId id="345" r:id="rId18"/>
    <p:sldId id="266" r:id="rId19"/>
    <p:sldId id="275" r:id="rId20"/>
    <p:sldId id="277" r:id="rId21"/>
    <p:sldId id="278" r:id="rId22"/>
    <p:sldId id="279" r:id="rId23"/>
    <p:sldId id="284" r:id="rId24"/>
    <p:sldId id="343" r:id="rId25"/>
    <p:sldId id="344" r:id="rId26"/>
    <p:sldId id="273" r:id="rId27"/>
    <p:sldId id="272" r:id="rId28"/>
    <p:sldId id="260" r:id="rId29"/>
    <p:sldId id="340" r:id="rId30"/>
    <p:sldId id="285" r:id="rId31"/>
  </p:sldIdLst>
  <p:sldSz cx="9144000" cy="6858000" type="screen4x3"/>
  <p:notesSz cx="7010400" cy="923607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90BCD377-A406-4C25-855B-1349B9223A19}" type="datetimeFigureOut">
              <a:rPr lang="es-ES" smtClean="0"/>
              <a:t>22/09/2020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89CC8572-F519-4C27-94C9-43293A5D90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5821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s-ES" altLang="es-UY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CC8572-F519-4C27-94C9-43293A5D902B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6229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142A4-67D4-4EE3-A007-CF2045C8B76D}" type="datetime1">
              <a:rPr lang="es-ES" smtClean="0"/>
              <a:t>22/09/2020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2545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92E27-A6C1-4C75-AE84-A9B76E67C4D3}" type="datetime1">
              <a:rPr lang="es-ES" smtClean="0"/>
              <a:t>22/09/2020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8800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D6024-5DA4-471B-A431-1F36D1616F91}" type="datetime1">
              <a:rPr lang="es-ES" smtClean="0"/>
              <a:t>22/09/2020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0479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3521C-0F7C-4152-8F5E-1B062AABCAEA}" type="datetime1">
              <a:rPr lang="es-ES" smtClean="0"/>
              <a:t>22/09/2020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3905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E586E-5DEB-4D3D-A983-A09B4B20999B}" type="datetime1">
              <a:rPr lang="es-ES" smtClean="0"/>
              <a:t>22/09/2020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7441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214B-7BA5-4FC4-834B-640B973357EF}" type="datetime1">
              <a:rPr lang="es-ES" smtClean="0"/>
              <a:t>22/09/2020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112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EC8A-4239-44F9-AC3D-AFEF90E04D33}" type="datetime1">
              <a:rPr lang="es-ES" smtClean="0"/>
              <a:t>22/09/2020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8304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C3DCA-082A-49D8-A706-BB7515681F01}" type="datetime1">
              <a:rPr lang="es-ES" smtClean="0"/>
              <a:t>22/09/2020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8276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6908B-691C-474D-80AE-4D346664507D}" type="datetime1">
              <a:rPr lang="es-ES" smtClean="0"/>
              <a:t>22/09/2020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3982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EB78-DC97-401A-923F-F2F8FDDA5B1C}" type="datetime1">
              <a:rPr lang="es-ES" smtClean="0"/>
              <a:t>22/09/2020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4574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2FF1-B262-43A3-AB01-52D2B8ECDC55}" type="datetime1">
              <a:rPr lang="es-ES" smtClean="0"/>
              <a:t>22/09/2020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945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AC998-6288-42AC-94E9-96BC4241338A}" type="datetime1">
              <a:rPr lang="es-ES" smtClean="0"/>
              <a:t>22/09/2020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45591-890B-491A-8C07-5A5E079ABA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3568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241E963E-4B6C-4078-9586-A529B36FD1B2}" type="slidenum">
              <a:rPr lang="es-ES" altLang="es-UY" sz="1200">
                <a:solidFill>
                  <a:schemeClr val="tx1">
                    <a:tint val="75000"/>
                  </a:schemeClr>
                </a:solidFill>
                <a:latin typeface="+mn-lt"/>
              </a:rPr>
              <a:pPr>
                <a:spcBef>
                  <a:spcPct val="0"/>
                </a:spcBef>
              </a:pPr>
              <a:t>1</a:t>
            </a:fld>
            <a:endParaRPr lang="es-ES" altLang="es-UY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1191245" y="764704"/>
            <a:ext cx="705678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s-ES" sz="54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Ley de Seguros</a:t>
            </a:r>
            <a:endParaRPr lang="es-ES" altLang="es-UY" sz="5400" b="1" dirty="0"/>
          </a:p>
        </p:txBody>
      </p:sp>
      <p:pic>
        <p:nvPicPr>
          <p:cNvPr id="4100" name="Imagen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945"/>
          <a:stretch>
            <a:fillRect/>
          </a:stretch>
        </p:blipFill>
        <p:spPr bwMode="auto">
          <a:xfrm>
            <a:off x="3635375" y="2154238"/>
            <a:ext cx="2016125" cy="191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Imagen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88" b="52260"/>
          <a:stretch>
            <a:fillRect/>
          </a:stretch>
        </p:blipFill>
        <p:spPr bwMode="auto">
          <a:xfrm>
            <a:off x="3635375" y="4070350"/>
            <a:ext cx="21685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ángulo 11"/>
          <p:cNvSpPr/>
          <p:nvPr/>
        </p:nvSpPr>
        <p:spPr>
          <a:xfrm>
            <a:off x="539750" y="5189538"/>
            <a:ext cx="8496300" cy="584775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MX" sz="16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Liquidación de Siniestros – Proyectos de Protección contra Incendio</a:t>
            </a:r>
          </a:p>
          <a:p>
            <a:pPr algn="ctr">
              <a:defRPr/>
            </a:pPr>
            <a:r>
              <a:rPr lang="es-MX" sz="16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Análisis de Riesgos – Seguridad y Salud Ocupacional – Pericias</a:t>
            </a:r>
            <a:endParaRPr lang="es-UY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009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572506" y="1852293"/>
            <a:ext cx="82510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UY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Prescripción de la indemnización</a:t>
            </a:r>
          </a:p>
        </p:txBody>
      </p:sp>
      <p:sp>
        <p:nvSpPr>
          <p:cNvPr id="5" name="Rectángulo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4140877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s-UY" sz="25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Modificaciones Generales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519044" y="2951517"/>
            <a:ext cx="6285204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>
              <a:spcAft>
                <a:spcPts val="1200"/>
              </a:spcAft>
              <a:buNone/>
            </a:pPr>
            <a:r>
              <a:rPr lang="es-ES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año              2 años 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(Art. 35; 50; 51)</a:t>
            </a:r>
          </a:p>
        </p:txBody>
      </p:sp>
      <p:pic>
        <p:nvPicPr>
          <p:cNvPr id="7" name="Imagen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02"/>
          <a:stretch>
            <a:fillRect/>
          </a:stretch>
        </p:blipFill>
        <p:spPr bwMode="auto">
          <a:xfrm>
            <a:off x="8027988" y="188913"/>
            <a:ext cx="87788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Flecha derecha"/>
          <p:cNvSpPr/>
          <p:nvPr/>
        </p:nvSpPr>
        <p:spPr>
          <a:xfrm>
            <a:off x="1835696" y="3205487"/>
            <a:ext cx="909137" cy="160420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>
            <a:spLocks noChangeArrowheads="1"/>
          </p:cNvSpPr>
          <p:nvPr/>
        </p:nvSpPr>
        <p:spPr bwMode="auto">
          <a:xfrm>
            <a:off x="572506" y="4163419"/>
            <a:ext cx="7998987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buNone/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-Desde que se comunica aceptación o rechazo o se vencen los plazos de la ley (30 días) (Art. 35)</a:t>
            </a:r>
          </a:p>
          <a:p>
            <a:pPr algn="just">
              <a:buNone/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Queda suspendido por actos para la liquidación y luego se vuelve a computar (Art. 52)</a:t>
            </a:r>
          </a:p>
          <a:p>
            <a:pPr algn="just">
              <a:buNone/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No puede ser abreviado ni se pueden fijar plazos para interponer acción judicial (Art. 53)</a:t>
            </a: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8863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755576" y="1916832"/>
            <a:ext cx="63367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UY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Rescisión del contrato</a:t>
            </a:r>
          </a:p>
        </p:txBody>
      </p:sp>
      <p:sp>
        <p:nvSpPr>
          <p:cNvPr id="5" name="Rectángulo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4140877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s-UY" sz="25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Modificaciones Generales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683568" y="3284984"/>
            <a:ext cx="8003232" cy="2025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buNone/>
            </a:pPr>
            <a:r>
              <a:rPr lang="es-E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Asegurado: 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rescinde en cualquier momento, sin expresión de causa </a:t>
            </a:r>
          </a:p>
          <a:p>
            <a:pPr algn="just">
              <a:buNone/>
            </a:pPr>
            <a:endParaRPr lang="es-E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s-E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Aseguradora: 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sólo puede hacerlo por justa causa</a:t>
            </a:r>
          </a:p>
          <a:p>
            <a:pPr algn="just">
              <a:buNone/>
            </a:pPr>
            <a:endParaRPr lang="es-E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(Plazo de antelación un mes para ambos) (Art. 13</a:t>
            </a:r>
            <a:r>
              <a:rPr lang="es-E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7" name="Imagen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02"/>
          <a:stretch>
            <a:fillRect/>
          </a:stretch>
        </p:blipFill>
        <p:spPr bwMode="auto">
          <a:xfrm>
            <a:off x="8027988" y="188913"/>
            <a:ext cx="87788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73549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755576" y="1916832"/>
            <a:ext cx="63367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UY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Pluralidad de seguros</a:t>
            </a:r>
          </a:p>
        </p:txBody>
      </p:sp>
      <p:sp>
        <p:nvSpPr>
          <p:cNvPr id="5" name="Rectángulo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4140877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s-UY" sz="25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Modificaciones Generales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546051" y="3140968"/>
            <a:ext cx="7920880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buNone/>
            </a:pPr>
            <a:r>
              <a:rPr lang="es-ES" sz="2000" dirty="0">
                <a:solidFill>
                  <a:schemeClr val="tx1"/>
                </a:solidFill>
              </a:rPr>
              <a:t>-En caso de pluralidad de seguros, los aseguradores concurrirán en el pago de la indemnización en proporción a la suma asegurada,  salvo pacto en contrario </a:t>
            </a:r>
            <a:r>
              <a:rPr lang="es-ES" sz="2000" dirty="0"/>
              <a:t>(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9)</a:t>
            </a:r>
          </a:p>
          <a:p>
            <a:pPr algn="just">
              <a:buNone/>
            </a:pPr>
            <a:endParaRPr lang="es-E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endParaRPr lang="es-E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endParaRPr lang="es-E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-Hay deber de información a las aseguradoras</a:t>
            </a:r>
          </a:p>
          <a:p>
            <a:pPr algn="just">
              <a:buNone/>
            </a:pPr>
            <a:endParaRPr lang="es-E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endParaRPr lang="es-ES" sz="1800" dirty="0">
              <a:solidFill>
                <a:schemeClr val="tx1"/>
              </a:solidFill>
            </a:endParaRPr>
          </a:p>
        </p:txBody>
      </p:sp>
      <p:pic>
        <p:nvPicPr>
          <p:cNvPr id="7" name="Imagen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02"/>
          <a:stretch>
            <a:fillRect/>
          </a:stretch>
        </p:blipFill>
        <p:spPr bwMode="auto">
          <a:xfrm>
            <a:off x="8027988" y="188913"/>
            <a:ext cx="87788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12</a:t>
            </a:fld>
            <a:endParaRPr lang="es-ES"/>
          </a:p>
        </p:txBody>
      </p:sp>
      <p:sp>
        <p:nvSpPr>
          <p:cNvPr id="8" name="5 CuadroTexto">
            <a:extLst>
              <a:ext uri="{FF2B5EF4-FFF2-40B4-BE49-F238E27FC236}">
                <a16:creationId xmlns="" xmlns:a16="http://schemas.microsoft.com/office/drawing/2014/main" id="{CEC2B074-B66E-4F11-88D1-887350F8D3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051" y="4261391"/>
            <a:ext cx="79208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buNone/>
            </a:pPr>
            <a:r>
              <a:rPr lang="es-ES" sz="2800" dirty="0">
                <a:solidFill>
                  <a:schemeClr val="tx1"/>
                </a:solidFill>
              </a:rPr>
              <a:t> </a:t>
            </a:r>
            <a:endParaRPr lang="es-E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980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755576" y="1916832"/>
            <a:ext cx="63367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UY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Datos claros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755576" y="2939752"/>
            <a:ext cx="792088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buNone/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-El asegurado debe recibir la información en forma clara, precisa y fácilmente legible (Art. 3; Art. 16)</a:t>
            </a:r>
          </a:p>
          <a:p>
            <a:pPr algn="just">
              <a:buNone/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buNone/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-Las cláusulas que describen y delimitan los riesgos deben tener destacados especiales y también las que impactan en derechos esenciales de la relación contractual, tales como las como exclusiones (Art. 16; 25; 26)</a:t>
            </a:r>
          </a:p>
          <a:p>
            <a:pPr algn="just">
              <a:buNone/>
            </a:pPr>
            <a:endParaRPr lang="es-E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-En la póliza debe constar quién es el corredor (Art. 31)</a:t>
            </a:r>
          </a:p>
        </p:txBody>
      </p:sp>
      <p:pic>
        <p:nvPicPr>
          <p:cNvPr id="7" name="Imagen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02"/>
          <a:stretch>
            <a:fillRect/>
          </a:stretch>
        </p:blipFill>
        <p:spPr bwMode="auto">
          <a:xfrm>
            <a:off x="8027988" y="188913"/>
            <a:ext cx="87788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13</a:t>
            </a:fld>
            <a:endParaRPr lang="es-ES"/>
          </a:p>
        </p:txBody>
      </p:sp>
      <p:sp>
        <p:nvSpPr>
          <p:cNvPr id="9" name="Rectángulo 1"/>
          <p:cNvSpPr txBox="1">
            <a:spLocks/>
          </p:cNvSpPr>
          <p:nvPr/>
        </p:nvSpPr>
        <p:spPr>
          <a:xfrm>
            <a:off x="800909" y="1124744"/>
            <a:ext cx="5499284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UY" sz="25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Modificaciones etapa Suscripción</a:t>
            </a:r>
          </a:p>
        </p:txBody>
      </p:sp>
    </p:spTree>
    <p:extLst>
      <p:ext uri="{BB962C8B-B14F-4D97-AF65-F5344CB8AC3E}">
        <p14:creationId xmlns:p14="http://schemas.microsoft.com/office/powerpoint/2010/main" val="3574348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755576" y="1916832"/>
            <a:ext cx="63367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UY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Vigencia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755576" y="3207611"/>
            <a:ext cx="7920880" cy="1557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es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hs</a:t>
            </a: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24 </a:t>
            </a:r>
            <a:r>
              <a:rPr lang="es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hs</a:t>
            </a: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None/>
            </a:pPr>
            <a:endParaRPr lang="es-E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 no es más de mediodía a mediodía (Art. 6)</a:t>
            </a:r>
            <a:endParaRPr lang="es-E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02"/>
          <a:stretch>
            <a:fillRect/>
          </a:stretch>
        </p:blipFill>
        <p:spPr bwMode="auto">
          <a:xfrm>
            <a:off x="8027988" y="188913"/>
            <a:ext cx="87788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Flecha derecha"/>
          <p:cNvSpPr/>
          <p:nvPr/>
        </p:nvSpPr>
        <p:spPr>
          <a:xfrm>
            <a:off x="1763688" y="3414369"/>
            <a:ext cx="909137" cy="160420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14</a:t>
            </a:fld>
            <a:endParaRPr lang="es-ES"/>
          </a:p>
        </p:txBody>
      </p:sp>
      <p:sp>
        <p:nvSpPr>
          <p:cNvPr id="10" name="Rectángulo 1">
            <a:extLst>
              <a:ext uri="{FF2B5EF4-FFF2-40B4-BE49-F238E27FC236}">
                <a16:creationId xmlns="" xmlns:a16="http://schemas.microsoft.com/office/drawing/2014/main" id="{9D29282A-5C7E-4504-882B-1698BE633956}"/>
              </a:ext>
            </a:extLst>
          </p:cNvPr>
          <p:cNvSpPr txBox="1">
            <a:spLocks/>
          </p:cNvSpPr>
          <p:nvPr/>
        </p:nvSpPr>
        <p:spPr>
          <a:xfrm>
            <a:off x="800908" y="1124744"/>
            <a:ext cx="7666023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UY" sz="25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Modificaciones etapa Suscripción</a:t>
            </a:r>
          </a:p>
        </p:txBody>
      </p:sp>
    </p:spTree>
    <p:extLst>
      <p:ext uri="{BB962C8B-B14F-4D97-AF65-F5344CB8AC3E}">
        <p14:creationId xmlns:p14="http://schemas.microsoft.com/office/powerpoint/2010/main" val="3357111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755576" y="1916832"/>
            <a:ext cx="61926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UY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Diferencias en póliza 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546051" y="3284984"/>
            <a:ext cx="792088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buNone/>
            </a:pPr>
            <a:r>
              <a:rPr lang="es-UY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-Si la póliza difiere de la propuesta la diferencia debe destacarse</a:t>
            </a:r>
          </a:p>
          <a:p>
            <a:pPr algn="just">
              <a:buNone/>
            </a:pPr>
            <a:endParaRPr lang="es-UY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s-UY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-Hay 30 días para reclamar desde que al asegurado recibe la póliza, siempre y cuando, además, se advierta sobre este derecho (Art. 3) </a:t>
            </a:r>
          </a:p>
        </p:txBody>
      </p:sp>
      <p:pic>
        <p:nvPicPr>
          <p:cNvPr id="7" name="Imagen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02"/>
          <a:stretch>
            <a:fillRect/>
          </a:stretch>
        </p:blipFill>
        <p:spPr bwMode="auto">
          <a:xfrm>
            <a:off x="8027988" y="188913"/>
            <a:ext cx="87788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15</a:t>
            </a:fld>
            <a:endParaRPr lang="es-ES"/>
          </a:p>
        </p:txBody>
      </p:sp>
      <p:sp>
        <p:nvSpPr>
          <p:cNvPr id="9" name="Rectángulo 1">
            <a:extLst>
              <a:ext uri="{FF2B5EF4-FFF2-40B4-BE49-F238E27FC236}">
                <a16:creationId xmlns="" xmlns:a16="http://schemas.microsoft.com/office/drawing/2014/main" id="{69D36A1E-6D5C-4025-B1E6-DC2BB3C91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908" y="1124744"/>
            <a:ext cx="8305999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es-UY" sz="25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Modificaciones etapa Suscripción</a:t>
            </a:r>
          </a:p>
        </p:txBody>
      </p:sp>
    </p:spTree>
    <p:extLst>
      <p:ext uri="{BB962C8B-B14F-4D97-AF65-F5344CB8AC3E}">
        <p14:creationId xmlns:p14="http://schemas.microsoft.com/office/powerpoint/2010/main" val="2537196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755576" y="1916832"/>
            <a:ext cx="64087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UY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Incumplimiento de pago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611560" y="3634802"/>
            <a:ext cx="792088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buNone/>
            </a:pPr>
            <a:r>
              <a:rPr lang="es-ES" sz="2000" b="1" dirty="0">
                <a:solidFill>
                  <a:schemeClr val="tx1"/>
                </a:solidFill>
              </a:rPr>
              <a:t>-Suspensión: </a:t>
            </a:r>
            <a:r>
              <a:rPr lang="es-ES" sz="2000" dirty="0">
                <a:solidFill>
                  <a:schemeClr val="tx1"/>
                </a:solidFill>
              </a:rPr>
              <a:t>se suspende la cobertura hasta que pague</a:t>
            </a:r>
          </a:p>
          <a:p>
            <a:pPr marL="342900" indent="-342900" algn="just">
              <a:buFontTx/>
              <a:buChar char="-"/>
            </a:pPr>
            <a:endParaRPr lang="es-ES" sz="2000" dirty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s-ES" sz="2000" b="1" dirty="0">
                <a:solidFill>
                  <a:schemeClr val="tx1"/>
                </a:solidFill>
              </a:rPr>
              <a:t>-Resolución: </a:t>
            </a:r>
            <a:r>
              <a:rPr lang="es-ES" sz="2000" dirty="0">
                <a:solidFill>
                  <a:schemeClr val="tx1"/>
                </a:solidFill>
              </a:rPr>
              <a:t>después de 30 días el contrato se resuelve de pleno derecho </a:t>
            </a:r>
          </a:p>
          <a:p>
            <a:pPr algn="just">
              <a:buNone/>
            </a:pPr>
            <a:endParaRPr lang="es-ES" sz="2000" dirty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s-ES" sz="2000" dirty="0">
                <a:solidFill>
                  <a:schemeClr val="tx1"/>
                </a:solidFill>
              </a:rPr>
              <a:t>(Art. 47)</a:t>
            </a:r>
            <a:endParaRPr lang="es-UY" sz="2000" dirty="0">
              <a:solidFill>
                <a:schemeClr val="tx1"/>
              </a:solidFill>
            </a:endParaRPr>
          </a:p>
          <a:p>
            <a:pPr algn="just">
              <a:buNone/>
            </a:pPr>
            <a:endParaRPr lang="es-E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02"/>
          <a:stretch>
            <a:fillRect/>
          </a:stretch>
        </p:blipFill>
        <p:spPr bwMode="auto">
          <a:xfrm>
            <a:off x="8027988" y="188913"/>
            <a:ext cx="87788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16</a:t>
            </a:fld>
            <a:endParaRPr lang="es-ES"/>
          </a:p>
        </p:txBody>
      </p:sp>
      <p:sp>
        <p:nvSpPr>
          <p:cNvPr id="8" name="Rectángulo 1">
            <a:extLst>
              <a:ext uri="{FF2B5EF4-FFF2-40B4-BE49-F238E27FC236}">
                <a16:creationId xmlns="" xmlns:a16="http://schemas.microsoft.com/office/drawing/2014/main" id="{9D29282A-5C7E-4504-882B-1698BE633956}"/>
              </a:ext>
            </a:extLst>
          </p:cNvPr>
          <p:cNvSpPr txBox="1">
            <a:spLocks/>
          </p:cNvSpPr>
          <p:nvPr/>
        </p:nvSpPr>
        <p:spPr>
          <a:xfrm>
            <a:off x="800908" y="1124744"/>
            <a:ext cx="7666023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UY" sz="25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Modificaciones etapa Suscripción</a:t>
            </a:r>
          </a:p>
        </p:txBody>
      </p:sp>
      <p:sp>
        <p:nvSpPr>
          <p:cNvPr id="9" name="Marcador de contenido 3">
            <a:extLst>
              <a:ext uri="{FF2B5EF4-FFF2-40B4-BE49-F238E27FC236}">
                <a16:creationId xmlns="" xmlns:a16="http://schemas.microsoft.com/office/drawing/2014/main" id="{DB326AE9-878F-4E04-800A-6DE224E7B5B9}"/>
              </a:ext>
            </a:extLst>
          </p:cNvPr>
          <p:cNvSpPr txBox="1">
            <a:spLocks/>
          </p:cNvSpPr>
          <p:nvPr/>
        </p:nvSpPr>
        <p:spPr>
          <a:xfrm>
            <a:off x="759409" y="2761534"/>
            <a:ext cx="6912768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s-UY" sz="2400" b="1" dirty="0">
                <a:latin typeface="Arial" panose="020B0604020202020204" pitchFamily="34" charset="0"/>
                <a:cs typeface="Arial" panose="020B0604020202020204" pitchFamily="34" charset="0"/>
              </a:rPr>
              <a:t>No pago del premio en el plazo convenido</a:t>
            </a:r>
          </a:p>
        </p:txBody>
      </p:sp>
    </p:spTree>
    <p:extLst>
      <p:ext uri="{BB962C8B-B14F-4D97-AF65-F5344CB8AC3E}">
        <p14:creationId xmlns:p14="http://schemas.microsoft.com/office/powerpoint/2010/main" val="16349194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755576" y="1916832"/>
            <a:ext cx="63367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UY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Renovación automática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755576" y="2939752"/>
            <a:ext cx="792088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buNone/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-Plazo de un año salvo que por la naturaleza del riesgo corresponda otra vigencia</a:t>
            </a:r>
          </a:p>
          <a:p>
            <a:pPr algn="just">
              <a:buNone/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buNone/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-Cuando hay renovación automática debe constar en póliza o expresamente por separado</a:t>
            </a:r>
          </a:p>
          <a:p>
            <a:pPr algn="just">
              <a:buNone/>
            </a:pPr>
            <a:endParaRPr lang="es-E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-Se puede dejar sin efecto mediante notificación escrita a la otra parte con 30 días de anticipación</a:t>
            </a:r>
          </a:p>
          <a:p>
            <a:pPr algn="just">
              <a:buNone/>
            </a:pPr>
            <a:endParaRPr lang="es-E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endParaRPr lang="es-E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02"/>
          <a:stretch>
            <a:fillRect/>
          </a:stretch>
        </p:blipFill>
        <p:spPr bwMode="auto">
          <a:xfrm>
            <a:off x="8027988" y="188913"/>
            <a:ext cx="87788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17</a:t>
            </a:fld>
            <a:endParaRPr lang="es-ES"/>
          </a:p>
        </p:txBody>
      </p:sp>
      <p:sp>
        <p:nvSpPr>
          <p:cNvPr id="8" name="Rectángulo 1">
            <a:extLst>
              <a:ext uri="{FF2B5EF4-FFF2-40B4-BE49-F238E27FC236}">
                <a16:creationId xmlns="" xmlns:a16="http://schemas.microsoft.com/office/drawing/2014/main" id="{9D29282A-5C7E-4504-882B-1698BE633956}"/>
              </a:ext>
            </a:extLst>
          </p:cNvPr>
          <p:cNvSpPr txBox="1">
            <a:spLocks/>
          </p:cNvSpPr>
          <p:nvPr/>
        </p:nvSpPr>
        <p:spPr>
          <a:xfrm>
            <a:off x="800908" y="1124744"/>
            <a:ext cx="7666023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UY" sz="25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Modificaciones etapa Suscripción</a:t>
            </a:r>
          </a:p>
        </p:txBody>
      </p:sp>
    </p:spTree>
    <p:extLst>
      <p:ext uri="{BB962C8B-B14F-4D97-AF65-F5344CB8AC3E}">
        <p14:creationId xmlns:p14="http://schemas.microsoft.com/office/powerpoint/2010/main" val="1714851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827584" y="1916832"/>
            <a:ext cx="63367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UY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Póliza electrónica</a:t>
            </a:r>
          </a:p>
        </p:txBody>
      </p:sp>
      <p:sp>
        <p:nvSpPr>
          <p:cNvPr id="5" name="Rectángulo 1"/>
          <p:cNvSpPr>
            <a:spLocks noGrp="1"/>
          </p:cNvSpPr>
          <p:nvPr>
            <p:ph type="title"/>
          </p:nvPr>
        </p:nvSpPr>
        <p:spPr>
          <a:xfrm>
            <a:off x="800908" y="1124744"/>
            <a:ext cx="8305999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es-UY" sz="25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Modificaciones etapa Suscripción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704030" y="3068960"/>
            <a:ext cx="792088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buNone/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-Se podrá entregar por medios electrónicos cuando el asegurado tenga la posibilidad de comprobar su recepción </a:t>
            </a:r>
          </a:p>
        </p:txBody>
      </p:sp>
      <p:pic>
        <p:nvPicPr>
          <p:cNvPr id="7" name="Imagen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02"/>
          <a:stretch>
            <a:fillRect/>
          </a:stretch>
        </p:blipFill>
        <p:spPr bwMode="auto">
          <a:xfrm>
            <a:off x="8027988" y="188913"/>
            <a:ext cx="87788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18</a:t>
            </a:fld>
            <a:endParaRPr lang="es-ES"/>
          </a:p>
        </p:txBody>
      </p:sp>
      <p:sp>
        <p:nvSpPr>
          <p:cNvPr id="8" name="7 CuadroTexto"/>
          <p:cNvSpPr txBox="1">
            <a:spLocks noChangeArrowheads="1"/>
          </p:cNvSpPr>
          <p:nvPr/>
        </p:nvSpPr>
        <p:spPr bwMode="auto">
          <a:xfrm>
            <a:off x="704908" y="4149080"/>
            <a:ext cx="7920880" cy="1828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buNone/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-La aseguradora tiene que entregar la póliza dentro de los 30 días desde la celebración del contrato; mientras no se tenga la póliza se puede solicitar un certificado provisorio como prueba</a:t>
            </a:r>
          </a:p>
          <a:p>
            <a:pPr algn="just">
              <a:buNone/>
            </a:pPr>
            <a:endParaRPr lang="es-E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(Art. 24; Art. 27)</a:t>
            </a:r>
          </a:p>
        </p:txBody>
      </p:sp>
    </p:spTree>
    <p:extLst>
      <p:ext uri="{BB962C8B-B14F-4D97-AF65-F5344CB8AC3E}">
        <p14:creationId xmlns:p14="http://schemas.microsoft.com/office/powerpoint/2010/main" val="3623317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625133" y="1916832"/>
            <a:ext cx="7488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UY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Remoción y limpieza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617056" y="3068960"/>
            <a:ext cx="8254137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>
              <a:spcAft>
                <a:spcPts val="1200"/>
              </a:spcAft>
              <a:buNone/>
            </a:pPr>
            <a:r>
              <a:rPr lang="es-UY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los incluye (Art. 68)   </a:t>
            </a:r>
          </a:p>
          <a:p>
            <a:pPr>
              <a:spcAft>
                <a:spcPts val="1200"/>
              </a:spcAft>
              <a:buNone/>
            </a:pPr>
            <a:r>
              <a:rPr lang="es-UY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Salvo pacto en contrario</a:t>
            </a:r>
          </a:p>
          <a:p>
            <a:pPr>
              <a:spcAft>
                <a:spcPts val="1200"/>
              </a:spcAft>
              <a:buNone/>
            </a:pPr>
            <a:endParaRPr lang="es-UY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  <a:buNone/>
            </a:pPr>
            <a:endParaRPr lang="es-UY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  <a:buNone/>
            </a:pPr>
            <a:endParaRPr lang="es-UY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02"/>
          <a:stretch>
            <a:fillRect/>
          </a:stretch>
        </p:blipFill>
        <p:spPr bwMode="auto">
          <a:xfrm>
            <a:off x="8027988" y="188913"/>
            <a:ext cx="87788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19</a:t>
            </a:fld>
            <a:endParaRPr lang="es-ES"/>
          </a:p>
        </p:txBody>
      </p:sp>
      <p:sp>
        <p:nvSpPr>
          <p:cNvPr id="8" name="Rectángulo 1"/>
          <p:cNvSpPr txBox="1">
            <a:spLocks/>
          </p:cNvSpPr>
          <p:nvPr/>
        </p:nvSpPr>
        <p:spPr>
          <a:xfrm>
            <a:off x="800908" y="1124744"/>
            <a:ext cx="830599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UY" sz="25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Seguro de Incendio</a:t>
            </a:r>
          </a:p>
        </p:txBody>
      </p:sp>
    </p:spTree>
    <p:extLst>
      <p:ext uri="{BB962C8B-B14F-4D97-AF65-F5344CB8AC3E}">
        <p14:creationId xmlns:p14="http://schemas.microsoft.com/office/powerpoint/2010/main" val="1049648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magen 10">
            <a:extLst>
              <a:ext uri="{FF2B5EF4-FFF2-40B4-BE49-F238E27FC236}">
                <a16:creationId xmlns="" xmlns:a16="http://schemas.microsoft.com/office/drawing/2014/main" id="{228584D1-9A4B-4E15-9ECA-D597B823E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2573338"/>
            <a:ext cx="8407399" cy="2760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Marcador de número de diapositiva 3">
            <a:extLst>
              <a:ext uri="{FF2B5EF4-FFF2-40B4-BE49-F238E27FC236}">
                <a16:creationId xmlns="" xmlns:a16="http://schemas.microsoft.com/office/drawing/2014/main" id="{FEFFE3E4-7386-4F12-AE7E-AF417DEA41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A52BA63-DDC7-4784-8D55-0B17BA84A71A}" type="slidenum">
              <a:rPr lang="es-ES" altLang="es-UY" sz="1200">
                <a:solidFill>
                  <a:schemeClr val="tx1">
                    <a:tint val="75000"/>
                  </a:schemeClr>
                </a:solidFill>
                <a:latin typeface="+mn-lt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s-ES" altLang="es-UY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5124" name="2 Subtítulo">
            <a:extLst>
              <a:ext uri="{FF2B5EF4-FFF2-40B4-BE49-F238E27FC236}">
                <a16:creationId xmlns="" xmlns:a16="http://schemas.microsoft.com/office/drawing/2014/main" id="{2F800B82-4E47-4B92-833C-0AABAB80D5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238" y="5633058"/>
            <a:ext cx="8208962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ts val="350"/>
              </a:spcBef>
              <a:buFontTx/>
              <a:buNone/>
            </a:pPr>
            <a:r>
              <a:rPr lang="es-ES" altLang="es-UY" sz="1600" b="1" dirty="0">
                <a:latin typeface="Open Sans"/>
              </a:rPr>
              <a:t>Equipo EPA </a:t>
            </a:r>
            <a:r>
              <a:rPr lang="es-ES" altLang="es-UY" sz="1600" b="1" dirty="0">
                <a:solidFill>
                  <a:schemeClr val="accent2"/>
                </a:solidFill>
                <a:latin typeface="Open Sans"/>
              </a:rPr>
              <a:t>= </a:t>
            </a:r>
            <a:r>
              <a:rPr lang="es-ES" altLang="es-UY" sz="1600" dirty="0">
                <a:solidFill>
                  <a:srgbClr val="212529"/>
                </a:solidFill>
                <a:latin typeface="Open Sans"/>
              </a:rPr>
              <a:t>I</a:t>
            </a:r>
            <a:r>
              <a:rPr lang="es-MX" altLang="es-UY" sz="1600" dirty="0" err="1">
                <a:solidFill>
                  <a:srgbClr val="212529"/>
                </a:solidFill>
                <a:latin typeface="Open Sans"/>
              </a:rPr>
              <a:t>ngenieros</a:t>
            </a:r>
            <a:r>
              <a:rPr lang="es-MX" altLang="es-UY" sz="1600" dirty="0">
                <a:solidFill>
                  <a:srgbClr val="212529"/>
                </a:solidFill>
                <a:latin typeface="Open Sans"/>
              </a:rPr>
              <a:t> industriales </a:t>
            </a:r>
            <a:r>
              <a:rPr lang="es-MX" altLang="es-UY" sz="1600" b="1" dirty="0">
                <a:solidFill>
                  <a:schemeClr val="accent2"/>
                </a:solidFill>
                <a:latin typeface="Open Sans"/>
              </a:rPr>
              <a:t>+</a:t>
            </a:r>
            <a:r>
              <a:rPr lang="es-MX" altLang="es-UY" sz="1600" dirty="0">
                <a:solidFill>
                  <a:srgbClr val="212529"/>
                </a:solidFill>
                <a:latin typeface="Open Sans"/>
              </a:rPr>
              <a:t> Ingenieros químicos </a:t>
            </a:r>
            <a:r>
              <a:rPr lang="es-MX" altLang="es-UY" sz="1600" b="1" dirty="0">
                <a:solidFill>
                  <a:schemeClr val="accent2"/>
                </a:solidFill>
                <a:latin typeface="Open Sans"/>
              </a:rPr>
              <a:t>+</a:t>
            </a:r>
            <a:r>
              <a:rPr lang="es-MX" altLang="es-UY" sz="1600" dirty="0">
                <a:solidFill>
                  <a:srgbClr val="212529"/>
                </a:solidFill>
                <a:latin typeface="Open Sans"/>
              </a:rPr>
              <a:t> Arquitectos </a:t>
            </a:r>
            <a:r>
              <a:rPr lang="es-MX" altLang="es-UY" sz="1600" b="1" dirty="0">
                <a:solidFill>
                  <a:schemeClr val="accent2"/>
                </a:solidFill>
                <a:latin typeface="Open Sans"/>
              </a:rPr>
              <a:t>+</a:t>
            </a:r>
            <a:r>
              <a:rPr lang="es-MX" altLang="es-UY" sz="1600" dirty="0">
                <a:solidFill>
                  <a:srgbClr val="C00000"/>
                </a:solidFill>
                <a:latin typeface="Open Sans"/>
              </a:rPr>
              <a:t> </a:t>
            </a:r>
            <a:r>
              <a:rPr lang="es-MX" altLang="es-UY" sz="1600" dirty="0">
                <a:solidFill>
                  <a:srgbClr val="212529"/>
                </a:solidFill>
                <a:latin typeface="Open Sans"/>
              </a:rPr>
              <a:t>Peritos navales </a:t>
            </a:r>
            <a:r>
              <a:rPr lang="es-MX" altLang="es-UY" sz="1600" dirty="0">
                <a:solidFill>
                  <a:schemeClr val="accent2"/>
                </a:solidFill>
                <a:latin typeface="Open Sans"/>
              </a:rPr>
              <a:t>+</a:t>
            </a:r>
            <a:r>
              <a:rPr lang="es-MX" altLang="es-UY" sz="1600" dirty="0">
                <a:solidFill>
                  <a:srgbClr val="212529"/>
                </a:solidFill>
                <a:latin typeface="Open Sans"/>
              </a:rPr>
              <a:t> Técnicos prevencionistas </a:t>
            </a:r>
            <a:r>
              <a:rPr lang="es-MX" altLang="es-UY" sz="1600" dirty="0">
                <a:solidFill>
                  <a:schemeClr val="accent2"/>
                </a:solidFill>
                <a:latin typeface="Open Sans"/>
              </a:rPr>
              <a:t>+</a:t>
            </a:r>
            <a:r>
              <a:rPr lang="es-MX" altLang="es-UY" sz="1600" dirty="0">
                <a:solidFill>
                  <a:srgbClr val="212529"/>
                </a:solidFill>
                <a:latin typeface="Open Sans"/>
              </a:rPr>
              <a:t> Bomberos en condición de retiro </a:t>
            </a:r>
            <a:r>
              <a:rPr lang="es-MX" altLang="es-UY" sz="1600" b="1" dirty="0">
                <a:solidFill>
                  <a:schemeClr val="accent2"/>
                </a:solidFill>
                <a:latin typeface="Open Sans"/>
              </a:rPr>
              <a:t>+</a:t>
            </a:r>
            <a:r>
              <a:rPr lang="es-MX" altLang="es-UY" sz="1600" dirty="0">
                <a:solidFill>
                  <a:srgbClr val="212529"/>
                </a:solidFill>
                <a:latin typeface="Open Sans"/>
              </a:rPr>
              <a:t> Licenciados en administración </a:t>
            </a:r>
            <a:r>
              <a:rPr lang="es-MX" altLang="es-UY" sz="1600" dirty="0">
                <a:solidFill>
                  <a:schemeClr val="accent2"/>
                </a:solidFill>
                <a:latin typeface="Open Sans"/>
              </a:rPr>
              <a:t>+ </a:t>
            </a:r>
            <a:r>
              <a:rPr lang="es-MX" altLang="es-UY" sz="1600" dirty="0">
                <a:solidFill>
                  <a:srgbClr val="212529"/>
                </a:solidFill>
                <a:latin typeface="Open Sans"/>
              </a:rPr>
              <a:t>Contadores </a:t>
            </a:r>
            <a:r>
              <a:rPr lang="es-MX" altLang="es-UY" sz="1600" dirty="0">
                <a:solidFill>
                  <a:schemeClr val="accent2"/>
                </a:solidFill>
                <a:latin typeface="Open Sans"/>
              </a:rPr>
              <a:t>+</a:t>
            </a:r>
            <a:r>
              <a:rPr lang="es-MX" altLang="es-UY" sz="1600" dirty="0">
                <a:solidFill>
                  <a:srgbClr val="212529"/>
                </a:solidFill>
                <a:latin typeface="Open Sans"/>
              </a:rPr>
              <a:t> Abogados</a:t>
            </a:r>
            <a:r>
              <a:rPr lang="es-ES" altLang="es-UY" sz="1600" dirty="0">
                <a:solidFill>
                  <a:srgbClr val="212529"/>
                </a:solidFill>
                <a:latin typeface="Open Sans"/>
              </a:rPr>
              <a:t>.</a:t>
            </a:r>
          </a:p>
        </p:txBody>
      </p:sp>
      <p:sp>
        <p:nvSpPr>
          <p:cNvPr id="5125" name="Rectángulo 15">
            <a:extLst>
              <a:ext uri="{FF2B5EF4-FFF2-40B4-BE49-F238E27FC236}">
                <a16:creationId xmlns="" xmlns:a16="http://schemas.microsoft.com/office/drawing/2014/main" id="{5D7FF12A-D218-4C0B-809D-33F1B6E94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774825"/>
            <a:ext cx="82089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MX" altLang="es-UY" sz="1800" dirty="0"/>
              <a:t>Desde 1990 trabajando para el mercado asegurador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MX" altLang="es-UY" sz="1800" dirty="0"/>
              <a:t>Liquidación de Siniestros y Análisis de Riesgos</a:t>
            </a:r>
            <a:endParaRPr lang="es-UY" altLang="es-UY" sz="1800" dirty="0"/>
          </a:p>
        </p:txBody>
      </p:sp>
      <p:sp>
        <p:nvSpPr>
          <p:cNvPr id="5126" name="1 Título">
            <a:extLst>
              <a:ext uri="{FF2B5EF4-FFF2-40B4-BE49-F238E27FC236}">
                <a16:creationId xmlns="" xmlns:a16="http://schemas.microsoft.com/office/drawing/2014/main" id="{1DC4613D-7742-4558-A4D9-9CA36E0DA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49275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UY" sz="54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Estudio EPA</a:t>
            </a:r>
          </a:p>
        </p:txBody>
      </p:sp>
      <p:grpSp>
        <p:nvGrpSpPr>
          <p:cNvPr id="5127" name="Grupo 22">
            <a:extLst>
              <a:ext uri="{FF2B5EF4-FFF2-40B4-BE49-F238E27FC236}">
                <a16:creationId xmlns="" xmlns:a16="http://schemas.microsoft.com/office/drawing/2014/main" id="{781F93CA-7F98-47B8-89B4-1028E9DB66CD}"/>
              </a:ext>
            </a:extLst>
          </p:cNvPr>
          <p:cNvGrpSpPr>
            <a:grpSpLocks/>
          </p:cNvGrpSpPr>
          <p:nvPr/>
        </p:nvGrpSpPr>
        <p:grpSpPr bwMode="auto">
          <a:xfrm>
            <a:off x="395288" y="2573338"/>
            <a:ext cx="8321675" cy="2727325"/>
            <a:chOff x="395536" y="2338836"/>
            <a:chExt cx="8321515" cy="2728092"/>
          </a:xfrm>
        </p:grpSpPr>
        <p:sp>
          <p:nvSpPr>
            <p:cNvPr id="19" name="Rectángulo 18">
              <a:extLst>
                <a:ext uri="{FF2B5EF4-FFF2-40B4-BE49-F238E27FC236}">
                  <a16:creationId xmlns="" xmlns:a16="http://schemas.microsoft.com/office/drawing/2014/main" id="{D366D101-D2CD-40C4-94BF-71A1747C076C}"/>
                </a:ext>
              </a:extLst>
            </p:cNvPr>
            <p:cNvSpPr/>
            <p:nvPr/>
          </p:nvSpPr>
          <p:spPr>
            <a:xfrm>
              <a:off x="395536" y="2338836"/>
              <a:ext cx="2016086" cy="2728092"/>
            </a:xfrm>
            <a:prstGeom prst="rect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UY"/>
            </a:p>
          </p:txBody>
        </p:sp>
        <p:sp>
          <p:nvSpPr>
            <p:cNvPr id="20" name="Rectángulo 19">
              <a:extLst>
                <a:ext uri="{FF2B5EF4-FFF2-40B4-BE49-F238E27FC236}">
                  <a16:creationId xmlns="" xmlns:a16="http://schemas.microsoft.com/office/drawing/2014/main" id="{2442FDF5-2A77-41C0-8DAC-75D33EA04976}"/>
                </a:ext>
              </a:extLst>
            </p:cNvPr>
            <p:cNvSpPr/>
            <p:nvPr/>
          </p:nvSpPr>
          <p:spPr>
            <a:xfrm>
              <a:off x="2497346" y="2338836"/>
              <a:ext cx="2016086" cy="2728092"/>
            </a:xfrm>
            <a:prstGeom prst="rect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UY"/>
            </a:p>
          </p:txBody>
        </p:sp>
        <p:sp>
          <p:nvSpPr>
            <p:cNvPr id="21" name="Rectángulo 20">
              <a:extLst>
                <a:ext uri="{FF2B5EF4-FFF2-40B4-BE49-F238E27FC236}">
                  <a16:creationId xmlns="" xmlns:a16="http://schemas.microsoft.com/office/drawing/2014/main" id="{E6687B92-33B6-41D1-A51F-29BB8F7DDD6A}"/>
                </a:ext>
              </a:extLst>
            </p:cNvPr>
            <p:cNvSpPr/>
            <p:nvPr/>
          </p:nvSpPr>
          <p:spPr>
            <a:xfrm>
              <a:off x="4599155" y="2338836"/>
              <a:ext cx="2016086" cy="2728092"/>
            </a:xfrm>
            <a:prstGeom prst="rect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UY"/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="" xmlns:a16="http://schemas.microsoft.com/office/drawing/2014/main" id="{5D3F2593-E102-4EBE-B395-2A77BEEDE387}"/>
                </a:ext>
              </a:extLst>
            </p:cNvPr>
            <p:cNvSpPr/>
            <p:nvPr/>
          </p:nvSpPr>
          <p:spPr>
            <a:xfrm>
              <a:off x="6700965" y="2338836"/>
              <a:ext cx="2016086" cy="2728092"/>
            </a:xfrm>
            <a:prstGeom prst="rect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UY"/>
            </a:p>
          </p:txBody>
        </p:sp>
      </p:grpSp>
      <p:pic>
        <p:nvPicPr>
          <p:cNvPr id="5128" name="Imagen 2">
            <a:extLst>
              <a:ext uri="{FF2B5EF4-FFF2-40B4-BE49-F238E27FC236}">
                <a16:creationId xmlns="" xmlns:a16="http://schemas.microsoft.com/office/drawing/2014/main" id="{49EE530D-53FD-4649-A5CD-9CEC00491A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02"/>
          <a:stretch>
            <a:fillRect/>
          </a:stretch>
        </p:blipFill>
        <p:spPr bwMode="auto">
          <a:xfrm>
            <a:off x="8027988" y="188913"/>
            <a:ext cx="87788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755576" y="1916832"/>
            <a:ext cx="7488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UY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Indemnización y Valores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782652" y="2752261"/>
            <a:ext cx="7927378" cy="3877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Aft>
                <a:spcPts val="1200"/>
              </a:spcAft>
              <a:buNone/>
            </a:pPr>
            <a:r>
              <a:rPr lang="es-UY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Bienes en general: </a:t>
            </a:r>
            <a:r>
              <a:rPr lang="es-UY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puede pactar  la reposición o la reconstrucción (Art. 71)    </a:t>
            </a:r>
          </a:p>
          <a:p>
            <a:pPr algn="just">
              <a:spcAft>
                <a:spcPts val="1200"/>
              </a:spcAft>
              <a:buNone/>
            </a:pPr>
            <a:r>
              <a:rPr lang="es-UY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Edificio: </a:t>
            </a:r>
            <a:r>
              <a:rPr lang="es-UY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 de mercado al día del siniestro, salvo cuando se convenga la reconstrucción (Art. 72)  (Problema)</a:t>
            </a:r>
          </a:p>
          <a:p>
            <a:pPr algn="just">
              <a:spcAft>
                <a:spcPts val="1200"/>
              </a:spcAft>
              <a:buNone/>
            </a:pPr>
            <a:r>
              <a:rPr lang="es-UY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Mercaderías: </a:t>
            </a:r>
            <a:r>
              <a:rPr lang="es-UY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Costo, siempre que no supere el precio de venta al día del siniestro (Art. 72)</a:t>
            </a:r>
          </a:p>
          <a:p>
            <a:pPr algn="just">
              <a:spcAft>
                <a:spcPts val="1200"/>
              </a:spcAft>
              <a:buNone/>
            </a:pPr>
            <a:r>
              <a:rPr lang="es-UY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Productos naturales: </a:t>
            </a:r>
            <a:r>
              <a:rPr lang="es-UY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Precios medios al día del siniestro                         (Art. 72)</a:t>
            </a:r>
          </a:p>
          <a:p>
            <a:pPr>
              <a:spcAft>
                <a:spcPts val="1200"/>
              </a:spcAft>
              <a:buNone/>
            </a:pPr>
            <a:r>
              <a:rPr lang="es-UY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Mobiliario y máquinas: </a:t>
            </a:r>
            <a:r>
              <a:rPr lang="es-UY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 de mercado al día del siniestro, salvo que se convenga su reposición (Art. 72) </a:t>
            </a:r>
          </a:p>
        </p:txBody>
      </p:sp>
      <p:pic>
        <p:nvPicPr>
          <p:cNvPr id="7" name="Imagen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02"/>
          <a:stretch>
            <a:fillRect/>
          </a:stretch>
        </p:blipFill>
        <p:spPr bwMode="auto">
          <a:xfrm>
            <a:off x="8027988" y="188913"/>
            <a:ext cx="87788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20</a:t>
            </a:fld>
            <a:endParaRPr lang="es-ES"/>
          </a:p>
        </p:txBody>
      </p:sp>
      <p:sp>
        <p:nvSpPr>
          <p:cNvPr id="8" name="Rectángulo 1"/>
          <p:cNvSpPr txBox="1">
            <a:spLocks/>
          </p:cNvSpPr>
          <p:nvPr/>
        </p:nvSpPr>
        <p:spPr>
          <a:xfrm>
            <a:off x="800908" y="1124744"/>
            <a:ext cx="830599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UY" sz="25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Seguro de Incendio</a:t>
            </a:r>
          </a:p>
        </p:txBody>
      </p:sp>
    </p:spTree>
    <p:extLst>
      <p:ext uri="{BB962C8B-B14F-4D97-AF65-F5344CB8AC3E}">
        <p14:creationId xmlns:p14="http://schemas.microsoft.com/office/powerpoint/2010/main" val="19843019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771904" y="1772816"/>
            <a:ext cx="7488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UY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Terceros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795953" y="2636912"/>
            <a:ext cx="7927378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Aft>
                <a:spcPts val="1200"/>
              </a:spcAft>
              <a:buNone/>
            </a:pPr>
            <a:r>
              <a:rPr lang="es-UY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Excluye:</a:t>
            </a:r>
            <a:r>
              <a:rPr lang="es-UY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asegurado, el tomador, el beneficiario, los</a:t>
            </a:r>
            <a:r>
              <a:rPr lang="es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cónyuges, concubinos, ascendientes o descendientes por consanguinidad, afinidad, adopción y colaterales por consanguinidad o afinidad hasta el segundo grado, así como tampoco socios o dependientes (Art. 74)</a:t>
            </a:r>
            <a:r>
              <a:rPr lang="es-UY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02"/>
          <a:stretch>
            <a:fillRect/>
          </a:stretch>
        </p:blipFill>
        <p:spPr bwMode="auto">
          <a:xfrm>
            <a:off x="8027988" y="188913"/>
            <a:ext cx="87788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21</a:t>
            </a:fld>
            <a:endParaRPr lang="es-ES"/>
          </a:p>
        </p:txBody>
      </p:sp>
      <p:sp>
        <p:nvSpPr>
          <p:cNvPr id="8" name="Rectángulo 1"/>
          <p:cNvSpPr txBox="1">
            <a:spLocks/>
          </p:cNvSpPr>
          <p:nvPr/>
        </p:nvSpPr>
        <p:spPr>
          <a:xfrm>
            <a:off x="800908" y="1124744"/>
            <a:ext cx="830599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UY" sz="25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Seguro de Responsabilidad Civil</a:t>
            </a:r>
          </a:p>
        </p:txBody>
      </p:sp>
      <p:sp>
        <p:nvSpPr>
          <p:cNvPr id="9" name="8 CuadroTexto"/>
          <p:cNvSpPr txBox="1">
            <a:spLocks noChangeArrowheads="1"/>
          </p:cNvSpPr>
          <p:nvPr/>
        </p:nvSpPr>
        <p:spPr bwMode="auto">
          <a:xfrm>
            <a:off x="810853" y="3895875"/>
            <a:ext cx="7927378" cy="2831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Aft>
                <a:spcPts val="1200"/>
              </a:spcAft>
              <a:buNone/>
            </a:pPr>
            <a:r>
              <a:rPr lang="es-UY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</a:t>
            </a:r>
            <a:r>
              <a:rPr lang="es-UY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RC operaciones automotora taller</a:t>
            </a:r>
          </a:p>
          <a:p>
            <a:pPr algn="just">
              <a:spcAft>
                <a:spcPts val="1200"/>
              </a:spcAft>
              <a:buNone/>
            </a:pPr>
            <a:r>
              <a:rPr lang="es-UY" sz="16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Vehículo 1</a:t>
            </a:r>
            <a:r>
              <a:rPr lang="es-UY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embestidor movido por un empleado;  el propietario es  un socio</a:t>
            </a:r>
          </a:p>
          <a:p>
            <a:pPr algn="just">
              <a:spcAft>
                <a:spcPts val="1200"/>
              </a:spcAft>
              <a:buNone/>
            </a:pPr>
            <a:r>
              <a:rPr lang="es-UY" sz="16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Vehículo 2</a:t>
            </a:r>
            <a:r>
              <a:rPr lang="es-UY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UY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embestido estacionado; la propietaria es la automotora, los papeles están a nombre de otro. </a:t>
            </a:r>
          </a:p>
          <a:p>
            <a:pPr algn="just">
              <a:spcAft>
                <a:spcPts val="1200"/>
              </a:spcAft>
              <a:buNone/>
            </a:pPr>
            <a:r>
              <a:rPr lang="es-UY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(RC vehículo 1 paga daño del vehículo 2; RC operaciones paga daño del vehículo 1)</a:t>
            </a:r>
          </a:p>
          <a:p>
            <a:pPr>
              <a:spcAft>
                <a:spcPts val="1200"/>
              </a:spcAft>
              <a:buNone/>
            </a:pPr>
            <a:r>
              <a:rPr lang="es-UY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</a:t>
            </a:r>
            <a:r>
              <a:rPr lang="es-UY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RC Edificio de copropietarios</a:t>
            </a:r>
          </a:p>
          <a:p>
            <a:pPr>
              <a:spcAft>
                <a:spcPts val="1200"/>
              </a:spcAft>
              <a:buNone/>
            </a:pPr>
            <a:r>
              <a:rPr lang="es-UY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Portón eléctrico falla y cae sobre el vehículo de un copropietario</a:t>
            </a:r>
            <a:endParaRPr lang="es-UY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6126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755576" y="1916832"/>
            <a:ext cx="7488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UY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Contratación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786045" y="3140968"/>
            <a:ext cx="7927378" cy="2905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Aft>
                <a:spcPts val="1200"/>
              </a:spcAft>
              <a:buNone/>
            </a:pPr>
            <a:r>
              <a:rPr lang="es-UY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base en ocurrencias:</a:t>
            </a:r>
            <a:r>
              <a:rPr lang="es-UY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spcAft>
                <a:spcPts val="1200"/>
              </a:spcAft>
              <a:buNone/>
            </a:pPr>
            <a:r>
              <a:rPr lang="es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Evento durante la vigencia; reclamo de acuerdo al Código Civil (4 años)</a:t>
            </a:r>
          </a:p>
          <a:p>
            <a:pPr algn="just">
              <a:spcAft>
                <a:spcPts val="1200"/>
              </a:spcAft>
              <a:buNone/>
            </a:pPr>
            <a:endParaRPr lang="es-UY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  <a:buNone/>
            </a:pPr>
            <a:r>
              <a:rPr lang="es-UY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base en reclamos: </a:t>
            </a:r>
          </a:p>
          <a:p>
            <a:pPr algn="just">
              <a:spcAft>
                <a:spcPts val="1200"/>
              </a:spcAft>
              <a:buNone/>
            </a:pPr>
            <a:r>
              <a:rPr lang="es-UY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Evento durante la vigencia; reclamo con una extensión mínima (</a:t>
            </a:r>
            <a:r>
              <a:rPr lang="es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años)</a:t>
            </a:r>
          </a:p>
          <a:p>
            <a:pPr algn="just">
              <a:spcAft>
                <a:spcPts val="1200"/>
              </a:spcAft>
              <a:buNone/>
            </a:pPr>
            <a:r>
              <a:rPr lang="es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(Art. 78)</a:t>
            </a:r>
            <a:endParaRPr lang="es-UY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02"/>
          <a:stretch>
            <a:fillRect/>
          </a:stretch>
        </p:blipFill>
        <p:spPr bwMode="auto">
          <a:xfrm>
            <a:off x="8027988" y="188913"/>
            <a:ext cx="87788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6888" y="6381328"/>
            <a:ext cx="2133600" cy="365125"/>
          </a:xfrm>
        </p:spPr>
        <p:txBody>
          <a:bodyPr/>
          <a:lstStyle/>
          <a:p>
            <a:fld id="{6D945591-890B-491A-8C07-5A5E079ABAB2}" type="slidenum">
              <a:rPr lang="es-ES" smtClean="0"/>
              <a:t>22</a:t>
            </a:fld>
            <a:endParaRPr lang="es-ES"/>
          </a:p>
        </p:txBody>
      </p:sp>
      <p:sp>
        <p:nvSpPr>
          <p:cNvPr id="8" name="Rectángulo 1"/>
          <p:cNvSpPr txBox="1">
            <a:spLocks/>
          </p:cNvSpPr>
          <p:nvPr/>
        </p:nvSpPr>
        <p:spPr>
          <a:xfrm>
            <a:off x="800908" y="1124744"/>
            <a:ext cx="830599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UY" sz="25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Seguro de Responsabilidad Civil</a:t>
            </a:r>
          </a:p>
        </p:txBody>
      </p:sp>
    </p:spTree>
    <p:extLst>
      <p:ext uri="{BB962C8B-B14F-4D97-AF65-F5344CB8AC3E}">
        <p14:creationId xmlns:p14="http://schemas.microsoft.com/office/powerpoint/2010/main" val="30810130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755576" y="1916832"/>
            <a:ext cx="7488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UY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Banco de datos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755576" y="2650048"/>
            <a:ext cx="7927378" cy="2997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buNone/>
            </a:pPr>
            <a:r>
              <a:rPr lang="es-ES" dirty="0">
                <a:solidFill>
                  <a:schemeClr val="tx1"/>
                </a:solidFill>
              </a:rPr>
              <a:t>(Art. 132)</a:t>
            </a:r>
            <a:endParaRPr lang="es-UY" dirty="0">
              <a:solidFill>
                <a:schemeClr val="tx1"/>
              </a:solidFill>
            </a:endParaRPr>
          </a:p>
          <a:p>
            <a:pPr algn="just">
              <a:buNone/>
            </a:pPr>
            <a:endParaRPr lang="es-UY" dirty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s-UY" sz="2000" dirty="0">
                <a:solidFill>
                  <a:schemeClr val="tx1"/>
                </a:solidFill>
              </a:rPr>
              <a:t>-Se crea un Registro de Pólizas de Seguros de Vida en el BCU en el que se deberán inscribir todas las pólizas de seguros de vida que se emitan, individuales o colectivo</a:t>
            </a:r>
          </a:p>
          <a:p>
            <a:pPr algn="just">
              <a:buNone/>
            </a:pPr>
            <a:endParaRPr lang="es-UY" sz="2000" dirty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s-UY" sz="2000" dirty="0">
                <a:solidFill>
                  <a:schemeClr val="tx1"/>
                </a:solidFill>
              </a:rPr>
              <a:t>-Cualquier interesado puede consultar si una persona fallecida contaba o no con seguro de vida</a:t>
            </a:r>
          </a:p>
        </p:txBody>
      </p:sp>
      <p:pic>
        <p:nvPicPr>
          <p:cNvPr id="7" name="Imagen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02"/>
          <a:stretch>
            <a:fillRect/>
          </a:stretch>
        </p:blipFill>
        <p:spPr bwMode="auto">
          <a:xfrm>
            <a:off x="8027988" y="188913"/>
            <a:ext cx="87788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6888" y="6381328"/>
            <a:ext cx="2133600" cy="365125"/>
          </a:xfrm>
        </p:spPr>
        <p:txBody>
          <a:bodyPr/>
          <a:lstStyle/>
          <a:p>
            <a:fld id="{6D945591-890B-491A-8C07-5A5E079ABAB2}" type="slidenum">
              <a:rPr lang="es-ES" smtClean="0"/>
              <a:t>23</a:t>
            </a:fld>
            <a:endParaRPr lang="es-ES"/>
          </a:p>
        </p:txBody>
      </p:sp>
      <p:sp>
        <p:nvSpPr>
          <p:cNvPr id="8" name="Rectángulo 1"/>
          <p:cNvSpPr txBox="1">
            <a:spLocks/>
          </p:cNvSpPr>
          <p:nvPr/>
        </p:nvSpPr>
        <p:spPr>
          <a:xfrm>
            <a:off x="800908" y="1124744"/>
            <a:ext cx="830599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UY" sz="25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Seguro de Vida</a:t>
            </a:r>
          </a:p>
        </p:txBody>
      </p:sp>
    </p:spTree>
    <p:extLst>
      <p:ext uri="{BB962C8B-B14F-4D97-AF65-F5344CB8AC3E}">
        <p14:creationId xmlns:p14="http://schemas.microsoft.com/office/powerpoint/2010/main" val="23386423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769187" y="1749093"/>
            <a:ext cx="69127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UY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Carga de la prueba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723681" y="2991157"/>
            <a:ext cx="7920880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>
              <a:buNone/>
            </a:pPr>
            <a:r>
              <a:rPr lang="es-UY" sz="2000" b="1" dirty="0">
                <a:solidFill>
                  <a:schemeClr val="tx1"/>
                </a:solidFill>
              </a:rPr>
              <a:t>Asegurado:  </a:t>
            </a:r>
            <a:r>
              <a:rPr lang="es-UY" sz="2000" dirty="0">
                <a:solidFill>
                  <a:schemeClr val="tx1"/>
                </a:solidFill>
              </a:rPr>
              <a:t>carga de probar ocurrencia, daños y su cuantía</a:t>
            </a:r>
          </a:p>
          <a:p>
            <a:pPr>
              <a:buNone/>
            </a:pPr>
            <a:r>
              <a:rPr lang="es-UY" sz="2000" dirty="0">
                <a:solidFill>
                  <a:schemeClr val="tx1"/>
                </a:solidFill>
              </a:rPr>
              <a:t> </a:t>
            </a:r>
          </a:p>
          <a:p>
            <a:pPr>
              <a:buNone/>
            </a:pPr>
            <a:r>
              <a:rPr lang="es-UY" sz="2000" b="1" dirty="0">
                <a:solidFill>
                  <a:schemeClr val="tx1"/>
                </a:solidFill>
              </a:rPr>
              <a:t>Aseguradora: </a:t>
            </a:r>
            <a:r>
              <a:rPr lang="es-UY" sz="2000" dirty="0">
                <a:solidFill>
                  <a:schemeClr val="tx1"/>
                </a:solidFill>
              </a:rPr>
              <a:t>carga de probar causales de exclusión</a:t>
            </a:r>
          </a:p>
          <a:p>
            <a:pPr algn="just">
              <a:buNone/>
            </a:pPr>
            <a:endParaRPr lang="es-UY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endParaRPr lang="es-UY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02"/>
          <a:stretch>
            <a:fillRect/>
          </a:stretch>
        </p:blipFill>
        <p:spPr bwMode="auto">
          <a:xfrm>
            <a:off x="8027988" y="188913"/>
            <a:ext cx="87788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24</a:t>
            </a:fld>
            <a:endParaRPr lang="es-ES"/>
          </a:p>
        </p:txBody>
      </p:sp>
      <p:sp>
        <p:nvSpPr>
          <p:cNvPr id="9" name="Rectángulo 1">
            <a:extLst>
              <a:ext uri="{FF2B5EF4-FFF2-40B4-BE49-F238E27FC236}">
                <a16:creationId xmlns="" xmlns:a16="http://schemas.microsoft.com/office/drawing/2014/main" id="{69D36A1E-6D5C-4025-B1E6-DC2BB3C91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908" y="1124744"/>
            <a:ext cx="8305999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es-UY" sz="25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Modificaciones etapa Siniestral</a:t>
            </a:r>
          </a:p>
        </p:txBody>
      </p:sp>
    </p:spTree>
    <p:extLst>
      <p:ext uri="{BB962C8B-B14F-4D97-AF65-F5344CB8AC3E}">
        <p14:creationId xmlns:p14="http://schemas.microsoft.com/office/powerpoint/2010/main" val="24632500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769187" y="1749093"/>
            <a:ext cx="69127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UY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Nuevos plazos (Asegurado)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723681" y="2991157"/>
            <a:ext cx="7920880" cy="3677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buNone/>
            </a:pPr>
            <a:r>
              <a:rPr lang="es-UY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-Si es por hecho ajeno debe ser comunicado inmediatamente a la aseguradora</a:t>
            </a:r>
          </a:p>
          <a:p>
            <a:pPr algn="just">
              <a:buNone/>
            </a:pPr>
            <a:endParaRPr lang="es-UY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s-UY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-Si es por hecho propio antes de que se produzca</a:t>
            </a:r>
          </a:p>
          <a:p>
            <a:pPr algn="just">
              <a:buNone/>
            </a:pPr>
            <a:endParaRPr lang="es-UY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s-UY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-Si transcurren 15 días corridos desde que se notificó a la aseguradora, sin que se modifique o se rescinda el contrato, éste se mantiene tal como está</a:t>
            </a:r>
          </a:p>
          <a:p>
            <a:pPr algn="just">
              <a:buNone/>
            </a:pPr>
            <a:endParaRPr lang="es-UY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s-UY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(Arts. 18; 19; 20 y 21) </a:t>
            </a:r>
          </a:p>
        </p:txBody>
      </p:sp>
      <p:pic>
        <p:nvPicPr>
          <p:cNvPr id="7" name="Imagen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02"/>
          <a:stretch>
            <a:fillRect/>
          </a:stretch>
        </p:blipFill>
        <p:spPr bwMode="auto">
          <a:xfrm>
            <a:off x="8027988" y="188913"/>
            <a:ext cx="87788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25</a:t>
            </a:fld>
            <a:endParaRPr lang="es-ES"/>
          </a:p>
        </p:txBody>
      </p:sp>
      <p:sp>
        <p:nvSpPr>
          <p:cNvPr id="9" name="Rectángulo 1">
            <a:extLst>
              <a:ext uri="{FF2B5EF4-FFF2-40B4-BE49-F238E27FC236}">
                <a16:creationId xmlns="" xmlns:a16="http://schemas.microsoft.com/office/drawing/2014/main" id="{69D36A1E-6D5C-4025-B1E6-DC2BB3C91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908" y="1124744"/>
            <a:ext cx="8305999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es-UY" sz="25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Modificaciones etapa Siniestral</a:t>
            </a:r>
          </a:p>
        </p:txBody>
      </p:sp>
      <p:sp>
        <p:nvSpPr>
          <p:cNvPr id="10" name="Marcador de contenido 3">
            <a:extLst>
              <a:ext uri="{FF2B5EF4-FFF2-40B4-BE49-F238E27FC236}">
                <a16:creationId xmlns="" xmlns:a16="http://schemas.microsoft.com/office/drawing/2014/main" id="{B14D5958-3FC9-4679-98CC-68723D65410E}"/>
              </a:ext>
            </a:extLst>
          </p:cNvPr>
          <p:cNvSpPr txBox="1">
            <a:spLocks/>
          </p:cNvSpPr>
          <p:nvPr/>
        </p:nvSpPr>
        <p:spPr>
          <a:xfrm>
            <a:off x="731782" y="2456554"/>
            <a:ext cx="6912768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s-UY" sz="2400" b="1" dirty="0">
                <a:latin typeface="Arial" panose="020B0604020202020204" pitchFamily="34" charset="0"/>
                <a:cs typeface="Arial" panose="020B0604020202020204" pitchFamily="34" charset="0"/>
              </a:rPr>
              <a:t>Agravamiento del Riesgo</a:t>
            </a:r>
          </a:p>
        </p:txBody>
      </p:sp>
    </p:spTree>
    <p:extLst>
      <p:ext uri="{BB962C8B-B14F-4D97-AF65-F5344CB8AC3E}">
        <p14:creationId xmlns:p14="http://schemas.microsoft.com/office/powerpoint/2010/main" val="42185837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651737" y="1745467"/>
            <a:ext cx="7488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UY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Nuevos plazos (Asegurado)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651737" y="3158356"/>
            <a:ext cx="8254137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>
              <a:spcAft>
                <a:spcPts val="1200"/>
              </a:spcAft>
              <a:buNone/>
            </a:pPr>
            <a:r>
              <a:rPr lang="es-UY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-Deber de información inmediata de la ocurrencia del siniestro </a:t>
            </a:r>
          </a:p>
          <a:p>
            <a:pPr>
              <a:spcAft>
                <a:spcPts val="1200"/>
              </a:spcAft>
              <a:buNone/>
            </a:pPr>
            <a:endParaRPr lang="es-UY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  <a:buNone/>
            </a:pPr>
            <a:r>
              <a:rPr lang="es-UY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 días para formalizar la denuncia de un siniestro (Art.34)</a:t>
            </a:r>
          </a:p>
          <a:p>
            <a:pPr>
              <a:spcAft>
                <a:spcPts val="1200"/>
              </a:spcAft>
              <a:buNone/>
            </a:pPr>
            <a:r>
              <a:rPr lang="es-UY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 </a:t>
            </a:r>
          </a:p>
          <a:p>
            <a:pPr>
              <a:buNone/>
            </a:pPr>
            <a:r>
              <a:rPr lang="es-UY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-15 días para presentar la documentación (Art. 36) </a:t>
            </a:r>
          </a:p>
        </p:txBody>
      </p:sp>
      <p:pic>
        <p:nvPicPr>
          <p:cNvPr id="7" name="Imagen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02"/>
          <a:stretch>
            <a:fillRect/>
          </a:stretch>
        </p:blipFill>
        <p:spPr bwMode="auto">
          <a:xfrm>
            <a:off x="8027988" y="188913"/>
            <a:ext cx="87788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26</a:t>
            </a:fld>
            <a:endParaRPr lang="es-ES"/>
          </a:p>
        </p:txBody>
      </p:sp>
      <p:sp>
        <p:nvSpPr>
          <p:cNvPr id="8" name="Rectángulo 1"/>
          <p:cNvSpPr txBox="1">
            <a:spLocks/>
          </p:cNvSpPr>
          <p:nvPr/>
        </p:nvSpPr>
        <p:spPr>
          <a:xfrm>
            <a:off x="685810" y="1124744"/>
            <a:ext cx="830599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UY" sz="25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Modificaciones etapa </a:t>
            </a:r>
            <a:r>
              <a:rPr lang="es-UY" sz="2500" b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Siniestral</a:t>
            </a:r>
            <a:endParaRPr lang="es-UY" sz="25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arcador de contenido 3">
            <a:extLst>
              <a:ext uri="{FF2B5EF4-FFF2-40B4-BE49-F238E27FC236}">
                <a16:creationId xmlns="" xmlns:a16="http://schemas.microsoft.com/office/drawing/2014/main" id="{DE645AE7-66E6-46C7-80F9-0EA229086C8C}"/>
              </a:ext>
            </a:extLst>
          </p:cNvPr>
          <p:cNvSpPr txBox="1">
            <a:spLocks/>
          </p:cNvSpPr>
          <p:nvPr/>
        </p:nvSpPr>
        <p:spPr>
          <a:xfrm>
            <a:off x="639556" y="2396198"/>
            <a:ext cx="6912768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s-UY" sz="2400" b="1" dirty="0">
                <a:latin typeface="Arial" panose="020B0604020202020204" pitchFamily="34" charset="0"/>
                <a:cs typeface="Arial" panose="020B0604020202020204" pitchFamily="34" charset="0"/>
              </a:rPr>
              <a:t>Denuncia y documentación</a:t>
            </a:r>
          </a:p>
        </p:txBody>
      </p:sp>
    </p:spTree>
    <p:extLst>
      <p:ext uri="{BB962C8B-B14F-4D97-AF65-F5344CB8AC3E}">
        <p14:creationId xmlns:p14="http://schemas.microsoft.com/office/powerpoint/2010/main" val="32961093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800908" y="1745467"/>
            <a:ext cx="73714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UY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Nuevos plazos (Aseguradora)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611560" y="3257216"/>
            <a:ext cx="7920880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Aft>
                <a:spcPts val="1200"/>
              </a:spcAft>
              <a:buNone/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-30 días corridos para que la aseguradora comunique la aceptación o el rechazo del reclamo (Art. 35)</a:t>
            </a:r>
          </a:p>
          <a:p>
            <a:pPr algn="just">
              <a:spcAft>
                <a:spcPts val="1200"/>
              </a:spcAft>
              <a:buNone/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buNone/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-60 días corridos para liquidar y pagar la indemnización (Art. 39)</a:t>
            </a:r>
          </a:p>
          <a:p>
            <a:pPr algn="just">
              <a:buNone/>
            </a:pPr>
            <a:endParaRPr lang="es-E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endParaRPr lang="es-E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02"/>
          <a:stretch>
            <a:fillRect/>
          </a:stretch>
        </p:blipFill>
        <p:spPr bwMode="auto">
          <a:xfrm>
            <a:off x="8027988" y="188913"/>
            <a:ext cx="87788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27</a:t>
            </a:fld>
            <a:endParaRPr lang="es-ES"/>
          </a:p>
        </p:txBody>
      </p:sp>
      <p:sp>
        <p:nvSpPr>
          <p:cNvPr id="8" name="Rectángulo 1"/>
          <p:cNvSpPr txBox="1">
            <a:spLocks/>
          </p:cNvSpPr>
          <p:nvPr/>
        </p:nvSpPr>
        <p:spPr>
          <a:xfrm>
            <a:off x="800908" y="1124744"/>
            <a:ext cx="830599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UY" sz="25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Modificaciones etapa </a:t>
            </a:r>
            <a:r>
              <a:rPr lang="es-UY" sz="2500" b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Siniestral</a:t>
            </a:r>
            <a:endParaRPr lang="es-UY" sz="25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arcador de contenido 3">
            <a:extLst>
              <a:ext uri="{FF2B5EF4-FFF2-40B4-BE49-F238E27FC236}">
                <a16:creationId xmlns="" xmlns:a16="http://schemas.microsoft.com/office/drawing/2014/main" id="{8CF1362D-C1A4-4E33-80A4-04D5333A33B1}"/>
              </a:ext>
            </a:extLst>
          </p:cNvPr>
          <p:cNvSpPr txBox="1">
            <a:spLocks/>
          </p:cNvSpPr>
          <p:nvPr/>
        </p:nvSpPr>
        <p:spPr>
          <a:xfrm>
            <a:off x="785900" y="2484941"/>
            <a:ext cx="6912768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s-UY" sz="2400" b="1" dirty="0">
                <a:latin typeface="Arial" panose="020B0604020202020204" pitchFamily="34" charset="0"/>
                <a:cs typeface="Arial" panose="020B0604020202020204" pitchFamily="34" charset="0"/>
              </a:rPr>
              <a:t>Rechazo e indemnización</a:t>
            </a:r>
          </a:p>
        </p:txBody>
      </p:sp>
    </p:spTree>
    <p:extLst>
      <p:ext uri="{BB962C8B-B14F-4D97-AF65-F5344CB8AC3E}">
        <p14:creationId xmlns:p14="http://schemas.microsoft.com/office/powerpoint/2010/main" val="24961540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28</a:t>
            </a:fld>
            <a:endParaRPr lang="es-ES"/>
          </a:p>
        </p:txBody>
      </p:sp>
      <p:cxnSp>
        <p:nvCxnSpPr>
          <p:cNvPr id="5" name="Conector recto 7"/>
          <p:cNvCxnSpPr/>
          <p:nvPr/>
        </p:nvCxnSpPr>
        <p:spPr>
          <a:xfrm>
            <a:off x="7142234" y="3620793"/>
            <a:ext cx="0" cy="1175021"/>
          </a:xfrm>
          <a:prstGeom prst="line">
            <a:avLst/>
          </a:prstGeom>
          <a:ln w="9525" cap="flat" cmpd="sng" algn="ctr">
            <a:solidFill>
              <a:srgbClr val="5987A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" name="Conector recto 8"/>
          <p:cNvCxnSpPr/>
          <p:nvPr/>
        </p:nvCxnSpPr>
        <p:spPr>
          <a:xfrm>
            <a:off x="4477938" y="3614094"/>
            <a:ext cx="3044" cy="1211217"/>
          </a:xfrm>
          <a:prstGeom prst="line">
            <a:avLst/>
          </a:prstGeom>
          <a:ln w="9525" cap="flat" cmpd="sng" algn="ctr">
            <a:solidFill>
              <a:srgbClr val="5987A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" name="Conector recto 9"/>
          <p:cNvCxnSpPr/>
          <p:nvPr/>
        </p:nvCxnSpPr>
        <p:spPr>
          <a:xfrm>
            <a:off x="2275411" y="3618857"/>
            <a:ext cx="19948" cy="1176957"/>
          </a:xfrm>
          <a:prstGeom prst="line">
            <a:avLst/>
          </a:prstGeom>
          <a:ln w="9525" cap="flat" cmpd="sng" algn="ctr">
            <a:solidFill>
              <a:srgbClr val="5987A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Conector recto 10"/>
          <p:cNvCxnSpPr/>
          <p:nvPr/>
        </p:nvCxnSpPr>
        <p:spPr>
          <a:xfrm>
            <a:off x="874084" y="3620794"/>
            <a:ext cx="0" cy="1100796"/>
          </a:xfrm>
          <a:prstGeom prst="line">
            <a:avLst/>
          </a:prstGeom>
          <a:ln w="9525" cap="flat" cmpd="sng" algn="ctr">
            <a:solidFill>
              <a:srgbClr val="5987A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" name="Flecha derecha 12"/>
          <p:cNvSpPr/>
          <p:nvPr/>
        </p:nvSpPr>
        <p:spPr>
          <a:xfrm>
            <a:off x="666802" y="4664546"/>
            <a:ext cx="8301476" cy="262536"/>
          </a:xfrm>
          <a:prstGeom prst="rightArrow">
            <a:avLst/>
          </a:prstGeom>
          <a:solidFill>
            <a:srgbClr val="5987A1"/>
          </a:solidFill>
          <a:ln>
            <a:solidFill>
              <a:srgbClr val="5987A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>
                <a:solidFill>
                  <a:srgbClr val="A2AD4F"/>
                </a:solidFill>
              </a:rPr>
              <a:t>   </a:t>
            </a:r>
          </a:p>
        </p:txBody>
      </p:sp>
      <p:sp>
        <p:nvSpPr>
          <p:cNvPr id="11" name="2 CuadroTexto"/>
          <p:cNvSpPr txBox="1">
            <a:spLocks noChangeArrowheads="1"/>
          </p:cNvSpPr>
          <p:nvPr/>
        </p:nvSpPr>
        <p:spPr bwMode="auto">
          <a:xfrm>
            <a:off x="4418281" y="4922463"/>
            <a:ext cx="238694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UY" altLang="es-UY" sz="15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Aceptación o rechazo</a:t>
            </a:r>
          </a:p>
        </p:txBody>
      </p:sp>
      <p:sp>
        <p:nvSpPr>
          <p:cNvPr id="12" name="2 CuadroTexto"/>
          <p:cNvSpPr txBox="1">
            <a:spLocks noChangeArrowheads="1"/>
          </p:cNvSpPr>
          <p:nvPr/>
        </p:nvSpPr>
        <p:spPr bwMode="auto">
          <a:xfrm>
            <a:off x="2124589" y="4911032"/>
            <a:ext cx="2586949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s-UY" altLang="es-UY" sz="15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Reclamo</a:t>
            </a:r>
          </a:p>
        </p:txBody>
      </p:sp>
      <p:sp>
        <p:nvSpPr>
          <p:cNvPr id="13" name="2 CuadroTexto"/>
          <p:cNvSpPr txBox="1">
            <a:spLocks noChangeArrowheads="1"/>
          </p:cNvSpPr>
          <p:nvPr/>
        </p:nvSpPr>
        <p:spPr bwMode="auto">
          <a:xfrm>
            <a:off x="763792" y="4911032"/>
            <a:ext cx="1255907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UY" altLang="es-UY" sz="15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Denuncia </a:t>
            </a:r>
            <a:endParaRPr lang="es-UY" sz="15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2 CuadroTexto"/>
          <p:cNvSpPr txBox="1">
            <a:spLocks noChangeArrowheads="1"/>
          </p:cNvSpPr>
          <p:nvPr/>
        </p:nvSpPr>
        <p:spPr bwMode="auto">
          <a:xfrm>
            <a:off x="7042659" y="4913377"/>
            <a:ext cx="1744205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UY" altLang="es-UY" sz="15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Disponibilidad para el pago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UY" sz="15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UY" sz="15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UY" sz="1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-Comunicación </a:t>
            </a:r>
          </a:p>
        </p:txBody>
      </p:sp>
      <p:sp>
        <p:nvSpPr>
          <p:cNvPr id="15" name="2 CuadroTexto"/>
          <p:cNvSpPr txBox="1">
            <a:spLocks noChangeArrowheads="1"/>
          </p:cNvSpPr>
          <p:nvPr/>
        </p:nvSpPr>
        <p:spPr bwMode="auto">
          <a:xfrm>
            <a:off x="437094" y="3497700"/>
            <a:ext cx="233647" cy="1384995"/>
          </a:xfrm>
          <a:prstGeom prst="rect">
            <a:avLst/>
          </a:prstGeom>
          <a:solidFill>
            <a:schemeClr val="accent2">
              <a:lumMod val="75000"/>
              <a:alpha val="51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UY" altLang="es-UY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UY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UY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UY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UY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UY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17" name="2 CuadroTexto"/>
          <p:cNvSpPr txBox="1">
            <a:spLocks noChangeArrowheads="1"/>
          </p:cNvSpPr>
          <p:nvPr/>
        </p:nvSpPr>
        <p:spPr bwMode="auto">
          <a:xfrm>
            <a:off x="2338601" y="3509472"/>
            <a:ext cx="1114740" cy="661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s-UY" altLang="es-UY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36</a:t>
            </a:r>
            <a:endParaRPr lang="es-UY" sz="1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UY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días</a:t>
            </a:r>
          </a:p>
        </p:txBody>
      </p:sp>
      <p:sp>
        <p:nvSpPr>
          <p:cNvPr id="18" name="2 CuadroTexto"/>
          <p:cNvSpPr txBox="1">
            <a:spLocks noChangeArrowheads="1"/>
          </p:cNvSpPr>
          <p:nvPr/>
        </p:nvSpPr>
        <p:spPr bwMode="auto">
          <a:xfrm>
            <a:off x="4477851" y="3508438"/>
            <a:ext cx="1229561" cy="661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s-UY" altLang="es-UY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35</a:t>
            </a:r>
            <a:endParaRPr lang="es-UY" sz="1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UY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días </a:t>
            </a:r>
          </a:p>
        </p:txBody>
      </p:sp>
      <p:sp>
        <p:nvSpPr>
          <p:cNvPr id="19" name="2 CuadroTexto"/>
          <p:cNvSpPr txBox="1">
            <a:spLocks noChangeArrowheads="1"/>
          </p:cNvSpPr>
          <p:nvPr/>
        </p:nvSpPr>
        <p:spPr bwMode="auto">
          <a:xfrm>
            <a:off x="7181817" y="3436503"/>
            <a:ext cx="1984816" cy="90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s-UY" altLang="es-UY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39</a:t>
            </a:r>
            <a:endParaRPr lang="es-UY" sz="1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UY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 días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UY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(desde el amparo)</a:t>
            </a:r>
          </a:p>
        </p:txBody>
      </p:sp>
      <p:sp>
        <p:nvSpPr>
          <p:cNvPr id="22" name="Triángulo isósceles 24"/>
          <p:cNvSpPr/>
          <p:nvPr/>
        </p:nvSpPr>
        <p:spPr>
          <a:xfrm rot="10800000">
            <a:off x="832648" y="4641057"/>
            <a:ext cx="79167" cy="68248"/>
          </a:xfrm>
          <a:prstGeom prst="triangle">
            <a:avLst/>
          </a:prstGeom>
          <a:solidFill>
            <a:srgbClr val="5987A1"/>
          </a:solidFill>
          <a:ln>
            <a:solidFill>
              <a:srgbClr val="5987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>
              <a:solidFill>
                <a:srgbClr val="A2AD4F"/>
              </a:solidFill>
            </a:endParaRPr>
          </a:p>
        </p:txBody>
      </p:sp>
      <p:sp>
        <p:nvSpPr>
          <p:cNvPr id="23" name="Triángulo isósceles 25"/>
          <p:cNvSpPr/>
          <p:nvPr/>
        </p:nvSpPr>
        <p:spPr>
          <a:xfrm rot="10800000">
            <a:off x="2253394" y="4641057"/>
            <a:ext cx="79167" cy="68248"/>
          </a:xfrm>
          <a:prstGeom prst="triangle">
            <a:avLst/>
          </a:prstGeom>
          <a:solidFill>
            <a:srgbClr val="5987A1"/>
          </a:solidFill>
          <a:ln>
            <a:solidFill>
              <a:srgbClr val="5987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>
              <a:solidFill>
                <a:srgbClr val="A2AD4F"/>
              </a:solidFill>
            </a:endParaRPr>
          </a:p>
        </p:txBody>
      </p:sp>
      <p:sp>
        <p:nvSpPr>
          <p:cNvPr id="24" name="Triángulo isósceles 26"/>
          <p:cNvSpPr/>
          <p:nvPr/>
        </p:nvSpPr>
        <p:spPr>
          <a:xfrm rot="10800000">
            <a:off x="4441763" y="4636295"/>
            <a:ext cx="79167" cy="68248"/>
          </a:xfrm>
          <a:prstGeom prst="triangle">
            <a:avLst/>
          </a:prstGeom>
          <a:solidFill>
            <a:srgbClr val="5987A1"/>
          </a:solidFill>
          <a:ln>
            <a:solidFill>
              <a:srgbClr val="5987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>
              <a:solidFill>
                <a:srgbClr val="A2AD4F"/>
              </a:solidFill>
            </a:endParaRPr>
          </a:p>
        </p:txBody>
      </p:sp>
      <p:sp>
        <p:nvSpPr>
          <p:cNvPr id="25" name="Triángulo isósceles 27"/>
          <p:cNvSpPr/>
          <p:nvPr/>
        </p:nvSpPr>
        <p:spPr>
          <a:xfrm rot="10800000">
            <a:off x="7102650" y="4644282"/>
            <a:ext cx="79167" cy="68248"/>
          </a:xfrm>
          <a:prstGeom prst="triangle">
            <a:avLst/>
          </a:prstGeom>
          <a:solidFill>
            <a:srgbClr val="5987A1"/>
          </a:solidFill>
          <a:ln>
            <a:solidFill>
              <a:srgbClr val="5987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>
              <a:solidFill>
                <a:srgbClr val="A2AD4F"/>
              </a:solidFill>
            </a:endParaRPr>
          </a:p>
        </p:txBody>
      </p:sp>
      <p:sp>
        <p:nvSpPr>
          <p:cNvPr id="26" name="2 CuadroTexto"/>
          <p:cNvSpPr txBox="1">
            <a:spLocks noChangeArrowheads="1"/>
          </p:cNvSpPr>
          <p:nvPr/>
        </p:nvSpPr>
        <p:spPr bwMode="auto">
          <a:xfrm>
            <a:off x="1978813" y="5847511"/>
            <a:ext cx="2586949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es-UY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-Brindar información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s-UY" sz="15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-Entregar documentación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s-UY" sz="1500" b="1" dirty="0">
              <a:solidFill>
                <a:srgbClr val="C80B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2 CuadroTexto"/>
          <p:cNvSpPr txBox="1">
            <a:spLocks noChangeArrowheads="1"/>
          </p:cNvSpPr>
          <p:nvPr/>
        </p:nvSpPr>
        <p:spPr bwMode="auto">
          <a:xfrm>
            <a:off x="4363481" y="5818705"/>
            <a:ext cx="258694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es-UY" sz="15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-Suspensión de plazos</a:t>
            </a:r>
          </a:p>
        </p:txBody>
      </p:sp>
      <p:sp>
        <p:nvSpPr>
          <p:cNvPr id="28" name="27 Abrir llave"/>
          <p:cNvSpPr/>
          <p:nvPr/>
        </p:nvSpPr>
        <p:spPr>
          <a:xfrm rot="5400000">
            <a:off x="1302898" y="2400800"/>
            <a:ext cx="567781" cy="1503625"/>
          </a:xfrm>
          <a:prstGeom prst="leftBrace">
            <a:avLst>
              <a:gd name="adj1" fmla="val 37637"/>
              <a:gd name="adj2" fmla="val 50000"/>
            </a:avLst>
          </a:prstGeom>
          <a:noFill/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b="1" dirty="0"/>
          </a:p>
        </p:txBody>
      </p:sp>
      <p:sp>
        <p:nvSpPr>
          <p:cNvPr id="30" name="29 Abrir llave"/>
          <p:cNvSpPr/>
          <p:nvPr/>
        </p:nvSpPr>
        <p:spPr>
          <a:xfrm rot="5400000">
            <a:off x="5496594" y="1786334"/>
            <a:ext cx="712544" cy="2657902"/>
          </a:xfrm>
          <a:prstGeom prst="leftBrac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b="1" dirty="0">
              <a:solidFill>
                <a:schemeClr val="bg1"/>
              </a:solidFill>
            </a:endParaRPr>
          </a:p>
        </p:txBody>
      </p:sp>
      <p:pic>
        <p:nvPicPr>
          <p:cNvPr id="31" name="Imagen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02"/>
          <a:stretch>
            <a:fillRect/>
          </a:stretch>
        </p:blipFill>
        <p:spPr bwMode="auto">
          <a:xfrm>
            <a:off x="8027988" y="188913"/>
            <a:ext cx="87788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2 CuadroTexto"/>
          <p:cNvSpPr txBox="1">
            <a:spLocks noChangeArrowheads="1"/>
          </p:cNvSpPr>
          <p:nvPr/>
        </p:nvSpPr>
        <p:spPr bwMode="auto">
          <a:xfrm>
            <a:off x="1143763" y="2531131"/>
            <a:ext cx="1263837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s-UY" altLang="es-UY" sz="15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Asegurado</a:t>
            </a:r>
          </a:p>
        </p:txBody>
      </p:sp>
      <p:sp>
        <p:nvSpPr>
          <p:cNvPr id="35" name="2 CuadroTexto"/>
          <p:cNvSpPr txBox="1">
            <a:spLocks noChangeArrowheads="1"/>
          </p:cNvSpPr>
          <p:nvPr/>
        </p:nvSpPr>
        <p:spPr bwMode="auto">
          <a:xfrm>
            <a:off x="5231775" y="2487623"/>
            <a:ext cx="148842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UY" altLang="es-UY" sz="15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Aseguradora</a:t>
            </a:r>
          </a:p>
        </p:txBody>
      </p:sp>
      <p:sp>
        <p:nvSpPr>
          <p:cNvPr id="32" name="Rectángulo 1">
            <a:extLst>
              <a:ext uri="{FF2B5EF4-FFF2-40B4-BE49-F238E27FC236}">
                <a16:creationId xmlns="" xmlns:a16="http://schemas.microsoft.com/office/drawing/2014/main" id="{778F0D06-1914-4C31-B8C0-713A3E26E11E}"/>
              </a:ext>
            </a:extLst>
          </p:cNvPr>
          <p:cNvSpPr txBox="1">
            <a:spLocks/>
          </p:cNvSpPr>
          <p:nvPr/>
        </p:nvSpPr>
        <p:spPr>
          <a:xfrm>
            <a:off x="800908" y="1124744"/>
            <a:ext cx="830599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UY" sz="25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Modificaciones etapa Siniestral</a:t>
            </a:r>
          </a:p>
        </p:txBody>
      </p:sp>
      <p:sp>
        <p:nvSpPr>
          <p:cNvPr id="33" name="Marcador de contenido 3">
            <a:extLst>
              <a:ext uri="{FF2B5EF4-FFF2-40B4-BE49-F238E27FC236}">
                <a16:creationId xmlns="" xmlns:a16="http://schemas.microsoft.com/office/drawing/2014/main" id="{48146B78-D577-4FAC-BBAD-F167C76F3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908" y="1660200"/>
            <a:ext cx="66514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UY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Nuevos plazos (Esquema)</a:t>
            </a:r>
          </a:p>
        </p:txBody>
      </p:sp>
      <p:sp>
        <p:nvSpPr>
          <p:cNvPr id="36" name="2 CuadroTexto">
            <a:extLst>
              <a:ext uri="{FF2B5EF4-FFF2-40B4-BE49-F238E27FC236}">
                <a16:creationId xmlns="" xmlns:a16="http://schemas.microsoft.com/office/drawing/2014/main" id="{8D70ABB8-9650-46AE-98ED-0B33C8EFF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138" y="3497700"/>
            <a:ext cx="1276915" cy="661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s-UY" altLang="es-UY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34</a:t>
            </a:r>
            <a:endParaRPr lang="es-UY" sz="1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UY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Inmediata</a:t>
            </a:r>
          </a:p>
        </p:txBody>
      </p:sp>
    </p:spTree>
    <p:extLst>
      <p:ext uri="{BB962C8B-B14F-4D97-AF65-F5344CB8AC3E}">
        <p14:creationId xmlns:p14="http://schemas.microsoft.com/office/powerpoint/2010/main" val="15125789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755576" y="1916832"/>
            <a:ext cx="7488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UY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Comentarios finales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721772" y="2780928"/>
            <a:ext cx="7927378" cy="366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buNone/>
            </a:pPr>
            <a:r>
              <a:rPr lang="es-UY" dirty="0">
                <a:solidFill>
                  <a:schemeClr val="tx1"/>
                </a:solidFill>
              </a:rPr>
              <a:t>-</a:t>
            </a:r>
            <a:r>
              <a:rPr lang="es-UY" sz="2000" dirty="0">
                <a:solidFill>
                  <a:schemeClr val="tx1"/>
                </a:solidFill>
              </a:rPr>
              <a:t>Normas de rango legal</a:t>
            </a:r>
          </a:p>
          <a:p>
            <a:pPr algn="just">
              <a:buNone/>
            </a:pPr>
            <a:endParaRPr lang="es-UY" sz="800" dirty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s-UY" sz="2000" dirty="0">
                <a:solidFill>
                  <a:schemeClr val="tx1"/>
                </a:solidFill>
              </a:rPr>
              <a:t>-Reglas más claras para el mercado</a:t>
            </a:r>
          </a:p>
          <a:p>
            <a:pPr algn="just">
              <a:buNone/>
            </a:pPr>
            <a:endParaRPr lang="es-UY" sz="800" dirty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s-UY" sz="2000" dirty="0">
                <a:solidFill>
                  <a:schemeClr val="tx1"/>
                </a:solidFill>
              </a:rPr>
              <a:t>-Define mejor el contrato de seguro, el riesgo, el interés asegurable, la reticencia, agravación del riesgo, prescripción, los derechos del asegurado, etc. </a:t>
            </a:r>
          </a:p>
          <a:p>
            <a:pPr algn="just">
              <a:buNone/>
            </a:pPr>
            <a:endParaRPr lang="es-UY" sz="800" dirty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s-UY" sz="2000" dirty="0">
                <a:solidFill>
                  <a:schemeClr val="tx1"/>
                </a:solidFill>
              </a:rPr>
              <a:t>-Mayor seguridad en la contratación</a:t>
            </a:r>
          </a:p>
          <a:p>
            <a:pPr algn="just">
              <a:buNone/>
            </a:pPr>
            <a:endParaRPr lang="es-UY" sz="800" dirty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s-UY" sz="2000" dirty="0">
                <a:solidFill>
                  <a:schemeClr val="tx1"/>
                </a:solidFill>
              </a:rPr>
              <a:t>-Mayor certeza jurídica </a:t>
            </a:r>
          </a:p>
          <a:p>
            <a:pPr algn="just">
              <a:buNone/>
            </a:pPr>
            <a:endParaRPr lang="es-UY" sz="800" dirty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s-UY" sz="2000" dirty="0">
                <a:solidFill>
                  <a:schemeClr val="tx1"/>
                </a:solidFill>
              </a:rPr>
              <a:t>-Comienza a generar lentamente un cambio cultural</a:t>
            </a:r>
          </a:p>
        </p:txBody>
      </p:sp>
      <p:pic>
        <p:nvPicPr>
          <p:cNvPr id="7" name="Imagen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02"/>
          <a:stretch>
            <a:fillRect/>
          </a:stretch>
        </p:blipFill>
        <p:spPr bwMode="auto">
          <a:xfrm>
            <a:off x="8027988" y="188913"/>
            <a:ext cx="87788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6888" y="6381328"/>
            <a:ext cx="2133600" cy="365125"/>
          </a:xfrm>
        </p:spPr>
        <p:txBody>
          <a:bodyPr/>
          <a:lstStyle/>
          <a:p>
            <a:fld id="{6D945591-890B-491A-8C07-5A5E079ABAB2}" type="slidenum">
              <a:rPr lang="es-ES" smtClean="0"/>
              <a:t>29</a:t>
            </a:fld>
            <a:endParaRPr lang="es-ES"/>
          </a:p>
        </p:txBody>
      </p:sp>
      <p:sp>
        <p:nvSpPr>
          <p:cNvPr id="8" name="Rectángulo 1"/>
          <p:cNvSpPr txBox="1">
            <a:spLocks/>
          </p:cNvSpPr>
          <p:nvPr/>
        </p:nvSpPr>
        <p:spPr>
          <a:xfrm>
            <a:off x="800908" y="1124744"/>
            <a:ext cx="830599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UY" sz="25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Nueva ley 19.678</a:t>
            </a:r>
          </a:p>
        </p:txBody>
      </p:sp>
    </p:spTree>
    <p:extLst>
      <p:ext uri="{BB962C8B-B14F-4D97-AF65-F5344CB8AC3E}">
        <p14:creationId xmlns:p14="http://schemas.microsoft.com/office/powerpoint/2010/main" val="2711759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003777"/>
            <a:ext cx="7702624" cy="1201087"/>
          </a:xfrm>
        </p:spPr>
        <p:txBody>
          <a:bodyPr>
            <a:noAutofit/>
          </a:bodyPr>
          <a:lstStyle/>
          <a:p>
            <a:r>
              <a:rPr lang="es-ES" sz="4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Ley 19.678</a:t>
            </a:r>
            <a:endParaRPr lang="es-E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ángulo 1"/>
          <p:cNvSpPr>
            <a:spLocks noGrp="1"/>
          </p:cNvSpPr>
          <p:nvPr>
            <p:ph type="subTitle" idx="1"/>
          </p:nvPr>
        </p:nvSpPr>
        <p:spPr>
          <a:xfrm>
            <a:off x="1426076" y="1860949"/>
            <a:ext cx="57855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s-UY" altLang="es-UY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Promulgada el 26 de Octubre 2018</a:t>
            </a:r>
          </a:p>
        </p:txBody>
      </p:sp>
      <p:pic>
        <p:nvPicPr>
          <p:cNvPr id="5" name="Imagen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02"/>
          <a:stretch>
            <a:fillRect/>
          </a:stretch>
        </p:blipFill>
        <p:spPr bwMode="auto">
          <a:xfrm>
            <a:off x="8027988" y="188913"/>
            <a:ext cx="87788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3</a:t>
            </a:fld>
            <a:endParaRPr lang="es-ES" dirty="0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8F3C1829-0E91-4B97-A93B-925D46BF962B}"/>
              </a:ext>
            </a:extLst>
          </p:cNvPr>
          <p:cNvSpPr txBox="1">
            <a:spLocks/>
          </p:cNvSpPr>
          <p:nvPr/>
        </p:nvSpPr>
        <p:spPr>
          <a:xfrm>
            <a:off x="764307" y="2684441"/>
            <a:ext cx="7702624" cy="22812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1 Título">
            <a:extLst>
              <a:ext uri="{FF2B5EF4-FFF2-40B4-BE49-F238E27FC236}">
                <a16:creationId xmlns="" xmlns:a16="http://schemas.microsoft.com/office/drawing/2014/main" id="{EBC7F7B2-E75D-4D45-AAE6-DB5814B7D81F}"/>
              </a:ext>
            </a:extLst>
          </p:cNvPr>
          <p:cNvSpPr txBox="1">
            <a:spLocks/>
          </p:cNvSpPr>
          <p:nvPr/>
        </p:nvSpPr>
        <p:spPr>
          <a:xfrm>
            <a:off x="550679" y="3560702"/>
            <a:ext cx="8355196" cy="22812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sz="40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ES" sz="2400" dirty="0">
                <a:latin typeface="Arial" pitchFamily="34" charset="0"/>
                <a:cs typeface="Arial" pitchFamily="34" charset="0"/>
              </a:rPr>
              <a:t>1- Generalidades</a:t>
            </a:r>
          </a:p>
          <a:p>
            <a:pPr algn="l"/>
            <a:r>
              <a:rPr lang="es-ES" sz="2400" dirty="0">
                <a:latin typeface="Arial" pitchFamily="34" charset="0"/>
                <a:cs typeface="Arial" pitchFamily="34" charset="0"/>
              </a:rPr>
              <a:t>2- Modificaciones generales</a:t>
            </a:r>
          </a:p>
          <a:p>
            <a:pPr algn="l"/>
            <a:r>
              <a:rPr lang="es-ES" sz="2400" dirty="0">
                <a:latin typeface="Arial" pitchFamily="34" charset="0"/>
                <a:cs typeface="Arial" pitchFamily="34" charset="0"/>
              </a:rPr>
              <a:t>3- Modificaciones en etapa de suscripción</a:t>
            </a:r>
          </a:p>
          <a:p>
            <a:pPr algn="l"/>
            <a:r>
              <a:rPr lang="es-ES" sz="2400" dirty="0">
                <a:latin typeface="Arial" pitchFamily="34" charset="0"/>
                <a:cs typeface="Arial" pitchFamily="34" charset="0"/>
              </a:rPr>
              <a:t>4- Comentarios sobre Incendio, RC y Vida</a:t>
            </a:r>
          </a:p>
          <a:p>
            <a:pPr algn="l"/>
            <a:r>
              <a:rPr lang="es-ES" sz="2400" dirty="0">
                <a:latin typeface="Arial" pitchFamily="34" charset="0"/>
                <a:cs typeface="Arial" pitchFamily="34" charset="0"/>
              </a:rPr>
              <a:t>5- Modificaciones en etapa siniestral</a:t>
            </a:r>
          </a:p>
          <a:p>
            <a:pPr algn="l"/>
            <a:r>
              <a:rPr lang="es-ES" sz="2400" dirty="0">
                <a:latin typeface="Arial" pitchFamily="34" charset="0"/>
                <a:cs typeface="Arial" pitchFamily="34" charset="0"/>
              </a:rPr>
              <a:t>6- Comentarios finales y conclusión</a:t>
            </a:r>
            <a:endParaRPr lang="es-ES" sz="4000" dirty="0">
              <a:latin typeface="Arial" pitchFamily="34" charset="0"/>
              <a:cs typeface="Arial" pitchFamily="34" charset="0"/>
            </a:endParaRPr>
          </a:p>
          <a:p>
            <a:endParaRPr lang="es-E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A21F2ED6-DC0C-4F15-8CAF-A43326EECB4C}"/>
              </a:ext>
            </a:extLst>
          </p:cNvPr>
          <p:cNvSpPr txBox="1">
            <a:spLocks/>
          </p:cNvSpPr>
          <p:nvPr/>
        </p:nvSpPr>
        <p:spPr>
          <a:xfrm>
            <a:off x="1679220" y="2528752"/>
            <a:ext cx="5785559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ES" sz="40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ES" sz="4000" dirty="0">
                <a:latin typeface="Arial" pitchFamily="34" charset="0"/>
                <a:cs typeface="Arial" pitchFamily="34" charset="0"/>
              </a:rPr>
              <a:t>Plan de la presentación</a:t>
            </a:r>
          </a:p>
          <a:p>
            <a:endParaRPr lang="es-ES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0389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755576" y="1916832"/>
            <a:ext cx="7488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UY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modo de conclusión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683568" y="3284983"/>
            <a:ext cx="7056784" cy="1643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buNone/>
            </a:pPr>
            <a:r>
              <a:rPr lang="es-UY" dirty="0">
                <a:solidFill>
                  <a:schemeClr val="tx1"/>
                </a:solidFill>
              </a:rPr>
              <a:t>«Hay consenso en que es un paso en la mejora de las condiciones del mercado y en la promoción de su desarrollo»</a:t>
            </a:r>
          </a:p>
          <a:p>
            <a:pPr algn="just">
              <a:buNone/>
            </a:pPr>
            <a:endParaRPr lang="es-UY" dirty="0">
              <a:solidFill>
                <a:schemeClr val="tx1"/>
              </a:solidFill>
            </a:endParaRPr>
          </a:p>
        </p:txBody>
      </p:sp>
      <p:pic>
        <p:nvPicPr>
          <p:cNvPr id="7" name="Imagen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02"/>
          <a:stretch>
            <a:fillRect/>
          </a:stretch>
        </p:blipFill>
        <p:spPr bwMode="auto">
          <a:xfrm>
            <a:off x="8027988" y="188913"/>
            <a:ext cx="87788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6888" y="6381328"/>
            <a:ext cx="2133600" cy="365125"/>
          </a:xfrm>
        </p:spPr>
        <p:txBody>
          <a:bodyPr/>
          <a:lstStyle/>
          <a:p>
            <a:fld id="{6D945591-890B-491A-8C07-5A5E079ABAB2}" type="slidenum">
              <a:rPr lang="es-ES" smtClean="0"/>
              <a:t>30</a:t>
            </a:fld>
            <a:endParaRPr lang="es-ES" dirty="0"/>
          </a:p>
        </p:txBody>
      </p:sp>
      <p:sp>
        <p:nvSpPr>
          <p:cNvPr id="8" name="Rectángulo 1"/>
          <p:cNvSpPr txBox="1">
            <a:spLocks/>
          </p:cNvSpPr>
          <p:nvPr/>
        </p:nvSpPr>
        <p:spPr>
          <a:xfrm>
            <a:off x="800908" y="1124744"/>
            <a:ext cx="8305999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UY" sz="25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Nueva ley 19.678</a:t>
            </a:r>
          </a:p>
        </p:txBody>
      </p:sp>
    </p:spTree>
    <p:extLst>
      <p:ext uri="{BB962C8B-B14F-4D97-AF65-F5344CB8AC3E}">
        <p14:creationId xmlns:p14="http://schemas.microsoft.com/office/powerpoint/2010/main" val="3424357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1401749"/>
            <a:ext cx="4834880" cy="792088"/>
          </a:xfrm>
        </p:spPr>
        <p:txBody>
          <a:bodyPr>
            <a:normAutofit/>
          </a:bodyPr>
          <a:lstStyle/>
          <a:p>
            <a:pPr algn="l"/>
            <a:r>
              <a:rPr lang="es-ES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Alcance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87963" y="2564904"/>
            <a:ext cx="8229600" cy="379144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ES" dirty="0">
                <a:latin typeface="Arial" pitchFamily="34" charset="0"/>
                <a:cs typeface="Arial" pitchFamily="34" charset="0"/>
              </a:rPr>
              <a:t>Regula todos los contratos de seguros (Patrimoniales: Incendio, RC, Hurto, Transporte, Agrícola; Personas: Vida), sin perjuicio de la aplicación de leyes especiales (Art. 1)</a:t>
            </a:r>
          </a:p>
          <a:p>
            <a:pPr marL="0" indent="0" algn="just">
              <a:buNone/>
            </a:pPr>
            <a:endParaRPr lang="es-ES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ES" sz="29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ES" sz="29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dirty="0">
                <a:latin typeface="Arial" pitchFamily="34" charset="0"/>
                <a:cs typeface="Arial" pitchFamily="34" charset="0"/>
              </a:rPr>
              <a:t>Otros seguros de daños se rigen por las reglas de seguros patrimoniales sin perjuicio de disposiciones específicas (Transporte, PB, Crédito, Fianzas, Caución y RC) (Art.64)</a:t>
            </a:r>
          </a:p>
          <a:p>
            <a:pPr marL="0" indent="0" algn="just">
              <a:buNone/>
            </a:pPr>
            <a:endParaRPr lang="es-ES" sz="29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ES" sz="23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4" name="Imagen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02"/>
          <a:stretch>
            <a:fillRect/>
          </a:stretch>
        </p:blipFill>
        <p:spPr bwMode="auto">
          <a:xfrm>
            <a:off x="8027988" y="188913"/>
            <a:ext cx="87788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4</a:t>
            </a:fld>
            <a:endParaRPr lang="es-ES"/>
          </a:p>
        </p:txBody>
      </p:sp>
      <p:sp>
        <p:nvSpPr>
          <p:cNvPr id="6" name="Rectángulo 1">
            <a:extLst>
              <a:ext uri="{FF2B5EF4-FFF2-40B4-BE49-F238E27FC236}">
                <a16:creationId xmlns="" xmlns:a16="http://schemas.microsoft.com/office/drawing/2014/main" id="{5EBB697B-03E4-4915-986D-9ED064D36220}"/>
              </a:ext>
            </a:extLst>
          </p:cNvPr>
          <p:cNvSpPr txBox="1">
            <a:spLocks/>
          </p:cNvSpPr>
          <p:nvPr/>
        </p:nvSpPr>
        <p:spPr>
          <a:xfrm>
            <a:off x="683568" y="872713"/>
            <a:ext cx="2393605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UY" sz="25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Generalidades</a:t>
            </a:r>
          </a:p>
        </p:txBody>
      </p:sp>
    </p:spTree>
    <p:extLst>
      <p:ext uri="{BB962C8B-B14F-4D97-AF65-F5344CB8AC3E}">
        <p14:creationId xmlns:p14="http://schemas.microsoft.com/office/powerpoint/2010/main" val="674075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1320002"/>
            <a:ext cx="3466728" cy="792088"/>
          </a:xfrm>
        </p:spPr>
        <p:txBody>
          <a:bodyPr>
            <a:normAutofit/>
          </a:bodyPr>
          <a:lstStyle/>
          <a:p>
            <a:pPr algn="l"/>
            <a:r>
              <a:rPr lang="es-ES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Beneficios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4607" y="2289218"/>
            <a:ext cx="7704856" cy="4223495"/>
          </a:xfrm>
        </p:spPr>
        <p:txBody>
          <a:bodyPr>
            <a:normAutofit/>
          </a:bodyPr>
          <a:lstStyle/>
          <a:p>
            <a:pPr marL="285750" indent="-285750" algn="just">
              <a:spcAft>
                <a:spcPts val="1800"/>
              </a:spcAft>
            </a:pPr>
            <a:r>
              <a:rPr lang="es-UY" sz="2000" dirty="0">
                <a:latin typeface="Arial" pitchFamily="34" charset="0"/>
                <a:cs typeface="Arial" pitchFamily="34" charset="0"/>
              </a:rPr>
              <a:t>Moderniza la legislación de los seguros, hasta ahora regida por el Código de Comercio de 1865 (agrega RC y Seguros Agrícolas)</a:t>
            </a:r>
          </a:p>
          <a:p>
            <a:pPr marL="285750" indent="-285750" algn="just">
              <a:spcAft>
                <a:spcPts val="1800"/>
              </a:spcAft>
            </a:pPr>
            <a:r>
              <a:rPr lang="es-UY" sz="2000" dirty="0">
                <a:latin typeface="Arial" pitchFamily="34" charset="0"/>
                <a:cs typeface="Arial" pitchFamily="34" charset="0"/>
              </a:rPr>
              <a:t>Aporta transparencia, credibilidad y certezas al mercado</a:t>
            </a:r>
          </a:p>
          <a:p>
            <a:pPr marL="285750" indent="-285750" algn="just">
              <a:spcAft>
                <a:spcPts val="1800"/>
              </a:spcAft>
            </a:pPr>
            <a:r>
              <a:rPr lang="es-UY" sz="2000" dirty="0">
                <a:latin typeface="Arial" pitchFamily="34" charset="0"/>
                <a:cs typeface="Arial" pitchFamily="34" charset="0"/>
              </a:rPr>
              <a:t>Alinea con estándares internacionales con la región y el mundo</a:t>
            </a:r>
          </a:p>
          <a:p>
            <a:pPr marL="285750" indent="-285750" algn="just">
              <a:spcAft>
                <a:spcPts val="1800"/>
              </a:spcAft>
            </a:pPr>
            <a:r>
              <a:rPr lang="es-UY" sz="2000" dirty="0">
                <a:latin typeface="Arial" pitchFamily="34" charset="0"/>
                <a:cs typeface="Arial" pitchFamily="34" charset="0"/>
              </a:rPr>
              <a:t>Busca equilibrar los derechos y obligaciones entre asegurado y aseguradora (elimina “letra chica” y estandariza plazos).</a:t>
            </a:r>
          </a:p>
          <a:p>
            <a:endParaRPr lang="es-ES" dirty="0"/>
          </a:p>
        </p:txBody>
      </p:sp>
      <p:pic>
        <p:nvPicPr>
          <p:cNvPr id="4" name="Imagen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02"/>
          <a:stretch>
            <a:fillRect/>
          </a:stretch>
        </p:blipFill>
        <p:spPr bwMode="auto">
          <a:xfrm>
            <a:off x="8027988" y="188913"/>
            <a:ext cx="87788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5</a:t>
            </a:fld>
            <a:endParaRPr lang="es-ES"/>
          </a:p>
        </p:txBody>
      </p:sp>
      <p:sp>
        <p:nvSpPr>
          <p:cNvPr id="7" name="Rectángulo 1">
            <a:extLst>
              <a:ext uri="{FF2B5EF4-FFF2-40B4-BE49-F238E27FC236}">
                <a16:creationId xmlns="" xmlns:a16="http://schemas.microsoft.com/office/drawing/2014/main" id="{11ECEC93-DC32-4D40-BFB5-55DAA3A28249}"/>
              </a:ext>
            </a:extLst>
          </p:cNvPr>
          <p:cNvSpPr txBox="1">
            <a:spLocks/>
          </p:cNvSpPr>
          <p:nvPr/>
        </p:nvSpPr>
        <p:spPr>
          <a:xfrm>
            <a:off x="683568" y="872713"/>
            <a:ext cx="2393605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UY" sz="25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Generalidades</a:t>
            </a:r>
          </a:p>
        </p:txBody>
      </p:sp>
    </p:spTree>
    <p:extLst>
      <p:ext uri="{BB962C8B-B14F-4D97-AF65-F5344CB8AC3E}">
        <p14:creationId xmlns:p14="http://schemas.microsoft.com/office/powerpoint/2010/main" val="1680588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4140877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s-UY" sz="25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Modificaciones Generales</a:t>
            </a:r>
          </a:p>
        </p:txBody>
      </p:sp>
      <p:sp>
        <p:nvSpPr>
          <p:cNvPr id="5" name="Rectángulo 3"/>
          <p:cNvSpPr>
            <a:spLocks noGrp="1"/>
          </p:cNvSpPr>
          <p:nvPr>
            <p:ph idx="1"/>
          </p:nvPr>
        </p:nvSpPr>
        <p:spPr>
          <a:xfrm>
            <a:off x="755576" y="1916832"/>
            <a:ext cx="58326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UY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Aplicación inmediata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683568" y="2690041"/>
            <a:ext cx="7704856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buNone/>
            </a:pPr>
            <a:r>
              <a:rPr lang="es-UY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-No supone cambios drásticos para las aseguradoras, que ya se manejaban con estándares internacionales</a:t>
            </a:r>
          </a:p>
          <a:p>
            <a:pPr algn="just">
              <a:buNone/>
            </a:pPr>
            <a:endParaRPr lang="es-UY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UY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-No se requiere cambiar las pólizas de inmediato </a:t>
            </a:r>
            <a:endParaRPr lang="es-UY" altLang="es-UY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s-E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-Se aplica para contratos o renovaciones que se celebren después de su entrada en vigencia</a:t>
            </a:r>
          </a:p>
          <a:p>
            <a:pPr algn="just">
              <a:buNone/>
            </a:pPr>
            <a:endParaRPr lang="es-E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-Publicada 08/nov/18 y </a:t>
            </a:r>
            <a:r>
              <a:rPr lang="es-ES" sz="2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vigente a partir del 18/nov/18</a:t>
            </a:r>
          </a:p>
          <a:p>
            <a:pPr algn="just">
              <a:buNone/>
            </a:pPr>
            <a:endParaRPr lang="es-E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n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02"/>
          <a:stretch>
            <a:fillRect/>
          </a:stretch>
        </p:blipFill>
        <p:spPr bwMode="auto">
          <a:xfrm>
            <a:off x="8027988" y="188913"/>
            <a:ext cx="87788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501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4140877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s-UY" sz="25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Modificaciones Generales</a:t>
            </a:r>
          </a:p>
        </p:txBody>
      </p:sp>
      <p:sp>
        <p:nvSpPr>
          <p:cNvPr id="5" name="Rectángulo 3"/>
          <p:cNvSpPr>
            <a:spLocks noGrp="1"/>
          </p:cNvSpPr>
          <p:nvPr>
            <p:ph idx="1"/>
          </p:nvPr>
        </p:nvSpPr>
        <p:spPr>
          <a:xfrm>
            <a:off x="755576" y="1916832"/>
            <a:ext cx="4536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UY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Orden público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655675" y="3140968"/>
            <a:ext cx="7344816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buNone/>
            </a:pPr>
            <a:r>
              <a:rPr lang="es-UY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-Las cláusulas que contradigan la ley no son aplicables</a:t>
            </a:r>
          </a:p>
          <a:p>
            <a:pPr algn="just">
              <a:buNone/>
            </a:pPr>
            <a:endParaRPr lang="es-UY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s-UY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-Hay libertad de contratación solo si las cláusulas son más beneficiosas para el asegurado (Art. 1)</a:t>
            </a:r>
          </a:p>
        </p:txBody>
      </p:sp>
      <p:pic>
        <p:nvPicPr>
          <p:cNvPr id="8" name="Imagen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02"/>
          <a:stretch>
            <a:fillRect/>
          </a:stretch>
        </p:blipFill>
        <p:spPr bwMode="auto">
          <a:xfrm>
            <a:off x="8027988" y="188913"/>
            <a:ext cx="87788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2939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755576" y="1916832"/>
            <a:ext cx="47525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UY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Perfeccionamiento</a:t>
            </a:r>
          </a:p>
        </p:txBody>
      </p:sp>
      <p:sp>
        <p:nvSpPr>
          <p:cNvPr id="5" name="Rectángulo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4140877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s-UY" sz="25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Modificaciones Generales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546269" y="2982171"/>
            <a:ext cx="792088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buNone/>
            </a:pPr>
            <a:r>
              <a:rPr lang="es-UY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-Se perfecciona con el mero consentimiento de las partes, es consensual (Art. 3)</a:t>
            </a:r>
          </a:p>
          <a:p>
            <a:pPr algn="just">
              <a:buNone/>
            </a:pPr>
            <a:endParaRPr lang="es-UY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s-UY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-El Art. 644 del Código de Comercio requería  “solemnidad”, no obstante en la práctica venía siendo “consensual”, esto lo regulariza </a:t>
            </a:r>
          </a:p>
        </p:txBody>
      </p:sp>
      <p:pic>
        <p:nvPicPr>
          <p:cNvPr id="7" name="Imagen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02"/>
          <a:stretch>
            <a:fillRect/>
          </a:stretch>
        </p:blipFill>
        <p:spPr bwMode="auto">
          <a:xfrm>
            <a:off x="8027988" y="188913"/>
            <a:ext cx="87788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4676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755576" y="1916832"/>
            <a:ext cx="4536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UY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Automatismo</a:t>
            </a:r>
          </a:p>
        </p:txBody>
      </p:sp>
      <p:sp>
        <p:nvSpPr>
          <p:cNvPr id="5" name="Rectángulo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4140877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s-UY" sz="25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Modificaciones Generales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546051" y="3173005"/>
            <a:ext cx="792088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rgbClr val="7F7F7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7F7F7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rgbClr val="7F7F7F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buNone/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 automatismo en el desarrollo de las etapas contractuales, con efectos jurídicos predeterminados según conductas de las partes o cumplimiento de plazos preestablecidos.</a:t>
            </a:r>
            <a:endParaRPr lang="es-UY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02"/>
          <a:stretch>
            <a:fillRect/>
          </a:stretch>
        </p:blipFill>
        <p:spPr bwMode="auto">
          <a:xfrm>
            <a:off x="8027988" y="188913"/>
            <a:ext cx="87788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5591-890B-491A-8C07-5A5E079ABAB2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74455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1598</Words>
  <Application>Microsoft Office PowerPoint</Application>
  <PresentationFormat>Presentación en pantalla (4:3)</PresentationFormat>
  <Paragraphs>257</Paragraphs>
  <Slides>30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1" baseType="lpstr">
      <vt:lpstr>Tema de Office</vt:lpstr>
      <vt:lpstr>Presentación de PowerPoint</vt:lpstr>
      <vt:lpstr>Presentación de PowerPoint</vt:lpstr>
      <vt:lpstr>Ley 19.678</vt:lpstr>
      <vt:lpstr>Alcance</vt:lpstr>
      <vt:lpstr>Beneficios</vt:lpstr>
      <vt:lpstr>Modificaciones Generales</vt:lpstr>
      <vt:lpstr>Modificaciones Generales</vt:lpstr>
      <vt:lpstr>Modificaciones Generales</vt:lpstr>
      <vt:lpstr>Modificaciones Generales</vt:lpstr>
      <vt:lpstr>Modificaciones Generales</vt:lpstr>
      <vt:lpstr>Modificaciones Generales</vt:lpstr>
      <vt:lpstr>Modificaciones Generales</vt:lpstr>
      <vt:lpstr>Presentación de PowerPoint</vt:lpstr>
      <vt:lpstr>Presentación de PowerPoint</vt:lpstr>
      <vt:lpstr>Modificaciones etapa Suscripción</vt:lpstr>
      <vt:lpstr>Presentación de PowerPoint</vt:lpstr>
      <vt:lpstr>Presentación de PowerPoint</vt:lpstr>
      <vt:lpstr>Modificaciones etapa Suscripción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Modificaciones etapa Siniestral</vt:lpstr>
      <vt:lpstr>Modificaciones etapa Siniestral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Ley de Seguros 19.678</dc:title>
  <dc:creator>usuario</dc:creator>
  <cp:lastModifiedBy>Fernando</cp:lastModifiedBy>
  <cp:revision>164</cp:revision>
  <cp:lastPrinted>2019-10-29T12:10:00Z</cp:lastPrinted>
  <dcterms:created xsi:type="dcterms:W3CDTF">2019-09-14T19:28:44Z</dcterms:created>
  <dcterms:modified xsi:type="dcterms:W3CDTF">2020-09-22T13:28:15Z</dcterms:modified>
</cp:coreProperties>
</file>